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17"/>
  </p:notesMasterIdLst>
  <p:sldIdLst>
    <p:sldId id="257" r:id="rId2"/>
    <p:sldId id="267" r:id="rId3"/>
    <p:sldId id="274" r:id="rId4"/>
    <p:sldId id="269" r:id="rId5"/>
    <p:sldId id="270" r:id="rId6"/>
    <p:sldId id="272" r:id="rId7"/>
    <p:sldId id="275" r:id="rId8"/>
    <p:sldId id="265" r:id="rId9"/>
    <p:sldId id="259" r:id="rId10"/>
    <p:sldId id="258" r:id="rId11"/>
    <p:sldId id="276" r:id="rId12"/>
    <p:sldId id="264" r:id="rId13"/>
    <p:sldId id="273" r:id="rId14"/>
    <p:sldId id="266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403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5CBA-4A86-4584-A017-EDA2E58C585F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1C32B-9993-4972-AFA3-8232A0654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067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1C32B-9993-4972-AFA3-8232A0654D4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75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1C32B-9993-4972-AFA3-8232A0654D4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919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1C32B-9993-4972-AFA3-8232A0654D4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423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1C32B-9993-4972-AFA3-8232A0654D4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272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1C32B-9993-4972-AFA3-8232A0654D4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592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1C32B-9993-4972-AFA3-8232A0654D4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234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1C32B-9993-4972-AFA3-8232A0654D4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07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1C32B-9993-4972-AFA3-8232A0654D4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781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CL Branding background">
            <a:extLst>
              <a:ext uri="{FF2B5EF4-FFF2-40B4-BE49-F238E27FC236}">
                <a16:creationId xmlns:a16="http://schemas.microsoft.com/office/drawing/2014/main" id="{EA4C8DDC-D29E-5E43-9BC2-FD84B2117884}"/>
              </a:ext>
            </a:extLst>
          </p:cNvPr>
          <p:cNvSpPr/>
          <p:nvPr userDrawn="1"/>
        </p:nvSpPr>
        <p:spPr>
          <a:xfrm>
            <a:off x="0" y="0"/>
            <a:ext cx="12192000" cy="1425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UCL Branding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12193200" cy="1342371"/>
          </a:xfrm>
          <a:prstGeom prst="rect">
            <a:avLst/>
          </a:prstGeom>
        </p:spPr>
      </p:pic>
      <p:sp>
        <p:nvSpPr>
          <p:cNvPr id="13" name="Faculty, Department title">
            <a:extLst>
              <a:ext uri="{FF2B5EF4-FFF2-40B4-BE49-F238E27FC236}">
                <a16:creationId xmlns:a16="http://schemas.microsoft.com/office/drawing/2014/main" id="{7B844C1D-C9E2-A040-B3FD-0E3861E051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none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Faculty, Department</a:t>
            </a:r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9" name="Main image" descr="Image">
            <a:extLst>
              <a:ext uri="{FF2B5EF4-FFF2-40B4-BE49-F238E27FC236}">
                <a16:creationId xmlns:a16="http://schemas.microsoft.com/office/drawing/2014/main" id="{FD55159A-63D1-334F-B344-448B05BC84B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440000"/>
            <a:ext cx="12192000" cy="5421086"/>
          </a:xfrm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Main Headline" descr="Headline">
            <a:extLst>
              <a:ext uri="{FF2B5EF4-FFF2-40B4-BE49-F238E27FC236}">
                <a16:creationId xmlns:a16="http://schemas.microsoft.com/office/drawing/2014/main" id="{6D1BEB54-27B8-4348-8671-D93B41DC5E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549105"/>
            <a:ext cx="7560000" cy="2340000"/>
          </a:xfrm>
          <a:solidFill>
            <a:srgbClr val="FFFFFF"/>
          </a:solidFill>
        </p:spPr>
        <p:txBody>
          <a:bodyPr lIns="360000" tIns="18000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Main headline,</a:t>
            </a:r>
            <a:br>
              <a:rPr lang="en-US" dirty="0"/>
            </a:br>
            <a:r>
              <a:rPr lang="en-US" dirty="0"/>
              <a:t>Arial 44pt bold</a:t>
            </a:r>
          </a:p>
        </p:txBody>
      </p:sp>
    </p:spTree>
    <p:extLst>
      <p:ext uri="{BB962C8B-B14F-4D97-AF65-F5344CB8AC3E}">
        <p14:creationId xmlns:p14="http://schemas.microsoft.com/office/powerpoint/2010/main" val="2079837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7" name="Text" descr="Text">
            <a:extLst>
              <a:ext uri="{FF2B5EF4-FFF2-40B4-BE49-F238E27FC236}">
                <a16:creationId xmlns:a16="http://schemas.microsoft.com/office/drawing/2014/main" id="{2D2A157B-B06B-5E44-8987-B8F38A7435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5399088" cy="3600000"/>
          </a:xfrm>
        </p:spPr>
        <p:txBody>
          <a:bodyPr/>
          <a:lstStyle>
            <a:lvl1pPr marL="225425" marR="0" indent="-22542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1pPr>
            <a:lvl2pPr marL="222250" indent="-222250"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" descr="Text">
            <a:extLst>
              <a:ext uri="{FF2B5EF4-FFF2-40B4-BE49-F238E27FC236}">
                <a16:creationId xmlns:a16="http://schemas.microsoft.com/office/drawing/2014/main" id="{35F69D9D-B78C-6D4D-8B1E-AB31E336A5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40000" y="2412000"/>
            <a:ext cx="5399088" cy="3600000"/>
          </a:xfrm>
        </p:spPr>
        <p:txBody>
          <a:bodyPr/>
          <a:lstStyle>
            <a:lvl1pPr marL="225425" marR="0" indent="-22542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1pPr>
            <a:lvl2pPr marL="222250" indent="-222250"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12/4/2025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627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CL 3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8" name="Text" descr="Text">
            <a:extLst>
              <a:ext uri="{FF2B5EF4-FFF2-40B4-BE49-F238E27FC236}">
                <a16:creationId xmlns:a16="http://schemas.microsoft.com/office/drawing/2014/main" id="{83D66963-CB2B-4B4F-BCF3-CFD7FD192F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3420000" cy="3600000"/>
          </a:xfrm>
        </p:spPr>
        <p:txBody>
          <a:bodyPr/>
          <a:lstStyle>
            <a:lvl1pPr marL="11112" indent="0">
              <a:buNone/>
              <a:defRPr sz="1800"/>
            </a:lvl1pPr>
            <a:lvl3pPr marL="180975" indent="-171450">
              <a:buFont typeface="Arial" panose="020B0604020202020204" pitchFamily="34" charset="0"/>
              <a:buChar char="•"/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" descr="Text">
            <a:extLst>
              <a:ext uri="{FF2B5EF4-FFF2-40B4-BE49-F238E27FC236}">
                <a16:creationId xmlns:a16="http://schemas.microsoft.com/office/drawing/2014/main" id="{F7085F07-56B0-4443-841E-8375628232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0000" y="2412000"/>
            <a:ext cx="3420000" cy="3600000"/>
          </a:xfrm>
        </p:spPr>
        <p:txBody>
          <a:bodyPr/>
          <a:lstStyle>
            <a:lvl1pPr marL="11112" indent="0">
              <a:buNone/>
              <a:defRPr sz="1800"/>
            </a:lvl1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" descr="Text">
            <a:extLst>
              <a:ext uri="{FF2B5EF4-FFF2-40B4-BE49-F238E27FC236}">
                <a16:creationId xmlns:a16="http://schemas.microsoft.com/office/drawing/2014/main" id="{BB07EA65-C349-F04B-BF09-CC2483489C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0000" y="2412000"/>
            <a:ext cx="3420000" cy="3600000"/>
          </a:xfrm>
        </p:spPr>
        <p:txBody>
          <a:bodyPr/>
          <a:lstStyle>
            <a:lvl1pPr marL="11112" indent="0">
              <a:buNone/>
              <a:defRPr sz="1800"/>
            </a:lvl1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12/4/2025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774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4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15" name="Text" descr="Text">
            <a:extLst>
              <a:ext uri="{FF2B5EF4-FFF2-40B4-BE49-F238E27FC236}">
                <a16:creationId xmlns:a16="http://schemas.microsoft.com/office/drawing/2014/main" id="{23293D9A-92DE-2745-A551-12503D5B38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2610000" cy="3764200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" descr="Text">
            <a:extLst>
              <a:ext uri="{FF2B5EF4-FFF2-40B4-BE49-F238E27FC236}">
                <a16:creationId xmlns:a16="http://schemas.microsoft.com/office/drawing/2014/main" id="{F11753E1-8533-844D-B406-655C6C9330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87688" y="2412000"/>
            <a:ext cx="2610000" cy="3764200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" descr="Text">
            <a:extLst>
              <a:ext uri="{FF2B5EF4-FFF2-40B4-BE49-F238E27FC236}">
                <a16:creationId xmlns:a16="http://schemas.microsoft.com/office/drawing/2014/main" id="{562D057E-84DA-844C-8F30-A88C629E1D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68008" y="2412000"/>
            <a:ext cx="2610000" cy="3764200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" descr="Text">
            <a:extLst>
              <a:ext uri="{FF2B5EF4-FFF2-40B4-BE49-F238E27FC236}">
                <a16:creationId xmlns:a16="http://schemas.microsoft.com/office/drawing/2014/main" id="{3FA6CE8B-790A-C44A-B1D0-DA5AC754A4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48328" y="2412000"/>
            <a:ext cx="2610000" cy="3764200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12/4/2025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334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4 column colour pan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in Headline" descr="Headline">
            <a:extLst>
              <a:ext uri="{FF2B5EF4-FFF2-40B4-BE49-F238E27FC236}">
                <a16:creationId xmlns:a16="http://schemas.microsoft.com/office/drawing/2014/main" id="{5CB62203-BCF9-3241-9684-0F4402446F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922302"/>
            <a:ext cx="2610000" cy="5220000"/>
          </a:xfrm>
          <a:solidFill>
            <a:srgbClr val="500777"/>
          </a:solidFill>
        </p:spPr>
        <p:txBody>
          <a:bodyPr lIns="180000" tIns="180000" rIns="180000" bIns="180000"/>
          <a:lstStyle>
            <a:lvl1pPr marL="11112" indent="0">
              <a:buNone/>
              <a:defRPr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</a:lstStyle>
          <a:p>
            <a:pPr lvl="0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E0051C4D-5840-9846-A6CC-052B1F915D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86800" y="900000"/>
            <a:ext cx="2610000" cy="5220000"/>
          </a:xfrm>
          <a:solidFill>
            <a:srgbClr val="500777"/>
          </a:solidFill>
        </p:spPr>
        <p:txBody>
          <a:bodyPr lIns="180000" tIns="180000" rIns="180000" bIns="180000"/>
          <a:lstStyle>
            <a:lvl1pPr marL="11112" indent="0">
              <a:buNone/>
              <a:defRPr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9" name="Picture" descr="Image">
            <a:extLst>
              <a:ext uri="{FF2B5EF4-FFF2-40B4-BE49-F238E27FC236}">
                <a16:creationId xmlns:a16="http://schemas.microsoft.com/office/drawing/2014/main" id="{7D295661-D9DD-8D43-9041-6814DE8FF6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05624" y="1290917"/>
            <a:ext cx="1328200" cy="1557617"/>
          </a:xfrm>
          <a:prstGeom prst="rect">
            <a:avLst/>
          </a:prstGeom>
        </p:spPr>
      </p:pic>
      <p:sp>
        <p:nvSpPr>
          <p:cNvPr id="13" name="Text" descr="Text">
            <a:extLst>
              <a:ext uri="{FF2B5EF4-FFF2-40B4-BE49-F238E27FC236}">
                <a16:creationId xmlns:a16="http://schemas.microsoft.com/office/drawing/2014/main" id="{73CED3B5-33C7-894B-9D58-FC396998F4D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03712" y="3073400"/>
            <a:ext cx="2222500" cy="30226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 algn="l">
              <a:defRPr sz="1800"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E69AB749-3152-6149-94E2-0485941817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00" y="900000"/>
            <a:ext cx="2610000" cy="5220000"/>
          </a:xfrm>
          <a:solidFill>
            <a:srgbClr val="500777"/>
          </a:solidFill>
        </p:spPr>
        <p:txBody>
          <a:bodyPr lIns="180000" tIns="180000" rIns="180000" bIns="180000"/>
          <a:lstStyle>
            <a:lvl1pPr marL="11112" indent="0">
              <a:buNone/>
              <a:defRPr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21" name="Picture" descr="Image">
            <a:extLst>
              <a:ext uri="{FF2B5EF4-FFF2-40B4-BE49-F238E27FC236}">
                <a16:creationId xmlns:a16="http://schemas.microsoft.com/office/drawing/2014/main" id="{34669171-BF23-B54C-8D3F-B1C89E122C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0096" y="1292400"/>
            <a:ext cx="1328200" cy="1557617"/>
          </a:xfrm>
          <a:prstGeom prst="rect">
            <a:avLst/>
          </a:prstGeom>
        </p:spPr>
      </p:pic>
      <p:sp>
        <p:nvSpPr>
          <p:cNvPr id="14" name="Text" descr="Text">
            <a:extLst>
              <a:ext uri="{FF2B5EF4-FFF2-40B4-BE49-F238E27FC236}">
                <a16:creationId xmlns:a16="http://schemas.microsoft.com/office/drawing/2014/main" id="{87F3A240-3369-0145-B540-5A60FA0848E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56040" y="3073400"/>
            <a:ext cx="2222500" cy="30226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 algn="l">
              <a:defRPr sz="1800"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background">
            <a:extLst>
              <a:ext uri="{FF2B5EF4-FFF2-40B4-BE49-F238E27FC236}">
                <a16:creationId xmlns:a16="http://schemas.microsoft.com/office/drawing/2014/main" id="{F708712F-D0E9-B94A-A9B7-F258F0F10A7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90800" y="900000"/>
            <a:ext cx="2610000" cy="5220000"/>
          </a:xfrm>
          <a:solidFill>
            <a:srgbClr val="500777"/>
          </a:solidFill>
        </p:spPr>
        <p:txBody>
          <a:bodyPr lIns="180000" tIns="180000" rIns="180000" bIns="180000"/>
          <a:lstStyle>
            <a:lvl1pPr marL="11112" indent="0">
              <a:buNone/>
              <a:defRPr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22" name="Picture" descr="Image">
            <a:extLst>
              <a:ext uri="{FF2B5EF4-FFF2-40B4-BE49-F238E27FC236}">
                <a16:creationId xmlns:a16="http://schemas.microsoft.com/office/drawing/2014/main" id="{8073F21E-F4EF-B246-B7E8-4FA799EC37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0416" y="1290917"/>
            <a:ext cx="1328200" cy="1557617"/>
          </a:xfrm>
          <a:prstGeom prst="rect">
            <a:avLst/>
          </a:prstGeom>
        </p:spPr>
      </p:pic>
      <p:sp>
        <p:nvSpPr>
          <p:cNvPr id="16" name="Text" descr="Text">
            <a:extLst>
              <a:ext uri="{FF2B5EF4-FFF2-40B4-BE49-F238E27FC236}">
                <a16:creationId xmlns:a16="http://schemas.microsoft.com/office/drawing/2014/main" id="{5387EEB0-9F43-E241-9EDB-010FB36582B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408368" y="3068960"/>
            <a:ext cx="2222500" cy="30226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 algn="l">
              <a:defRPr sz="1800"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373E51-46F8-B446-A241-A5395388A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12/4/2025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BCFD4B-BF38-E841-868E-C9F3BBC72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688DCC-68B7-D349-B50E-BEE3CC1D8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836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wo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5400000" cy="2325802"/>
          </a:xfrm>
        </p:spPr>
        <p:txBody>
          <a:bodyPr/>
          <a:lstStyle>
            <a:lvl1pPr>
              <a:defRPr sz="3600" b="0"/>
            </a:lvl1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11" name="Text" descr="Text">
            <a:extLst>
              <a:ext uri="{FF2B5EF4-FFF2-40B4-BE49-F238E27FC236}">
                <a16:creationId xmlns:a16="http://schemas.microsoft.com/office/drawing/2014/main" id="{96CC15FA-5D3D-604E-8882-80A2838906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3618500"/>
            <a:ext cx="5399088" cy="2617200"/>
          </a:xfrm>
        </p:spPr>
        <p:txBody>
          <a:bodyPr/>
          <a:lstStyle>
            <a:lvl1pPr marL="180975" marR="0" indent="-18097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" descr="Image">
            <a:extLst>
              <a:ext uri="{FF2B5EF4-FFF2-40B4-BE49-F238E27FC236}">
                <a16:creationId xmlns:a16="http://schemas.microsoft.com/office/drawing/2014/main" id="{C443FA27-F0DB-1840-998D-206100BED38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940000" y="900000"/>
            <a:ext cx="5400000" cy="5344683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12/4/2025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215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hree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" descr="Image">
            <a:extLst>
              <a:ext uri="{FF2B5EF4-FFF2-40B4-BE49-F238E27FC236}">
                <a16:creationId xmlns:a16="http://schemas.microsoft.com/office/drawing/2014/main" id="{935F83AB-29A1-EF49-B6EC-5214A87545D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60000" y="900000"/>
            <a:ext cx="3420000" cy="2880000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8" name="Text" descr="Text">
            <a:extLst>
              <a:ext uri="{FF2B5EF4-FFF2-40B4-BE49-F238E27FC236}">
                <a16:creationId xmlns:a16="http://schemas.microsoft.com/office/drawing/2014/main" id="{83D66963-CB2B-4B4F-BCF3-CFD7FD192F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4017600"/>
            <a:ext cx="3420000" cy="2304000"/>
          </a:xfrm>
        </p:spPr>
        <p:txBody>
          <a:bodyPr/>
          <a:lstStyle>
            <a:lvl1pPr marL="180975" indent="-169863"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" descr="Image">
            <a:extLst>
              <a:ext uri="{FF2B5EF4-FFF2-40B4-BE49-F238E27FC236}">
                <a16:creationId xmlns:a16="http://schemas.microsoft.com/office/drawing/2014/main" id="{E95E3DE4-2C02-DF4D-871A-130A912A3EB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295800" y="900000"/>
            <a:ext cx="3420000" cy="2880000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10" name="Text" descr="Text">
            <a:extLst>
              <a:ext uri="{FF2B5EF4-FFF2-40B4-BE49-F238E27FC236}">
                <a16:creationId xmlns:a16="http://schemas.microsoft.com/office/drawing/2014/main" id="{F7085F07-56B0-4443-841E-8375628232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0000" y="4017600"/>
            <a:ext cx="3420000" cy="2304000"/>
          </a:xfrm>
        </p:spPr>
        <p:txBody>
          <a:bodyPr/>
          <a:lstStyle>
            <a:lvl1pPr marL="180975" indent="-169863"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icture" descr="Image">
            <a:extLst>
              <a:ext uri="{FF2B5EF4-FFF2-40B4-BE49-F238E27FC236}">
                <a16:creationId xmlns:a16="http://schemas.microsoft.com/office/drawing/2014/main" id="{08A0AD7D-724B-E44B-89BE-D93B46E6BC8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256240" y="900000"/>
            <a:ext cx="3420000" cy="2880000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11" name="Text" descr="Text">
            <a:extLst>
              <a:ext uri="{FF2B5EF4-FFF2-40B4-BE49-F238E27FC236}">
                <a16:creationId xmlns:a16="http://schemas.microsoft.com/office/drawing/2014/main" id="{BB07EA65-C349-F04B-BF09-CC2483489C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0218" y="4017600"/>
            <a:ext cx="3420000" cy="2304000"/>
          </a:xfrm>
        </p:spPr>
        <p:txBody>
          <a:bodyPr/>
          <a:lstStyle>
            <a:lvl1pPr marL="180975" indent="-169863"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12/4/2025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858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11" name="Table" descr="Text / Table">
            <a:extLst>
              <a:ext uri="{FF2B5EF4-FFF2-40B4-BE49-F238E27FC236}">
                <a16:creationId xmlns:a16="http://schemas.microsoft.com/office/drawing/2014/main" id="{4DEFD8C9-6C2B-9C49-9F6F-5A35A2B747AF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360363" y="2286001"/>
            <a:ext cx="11553825" cy="4073524"/>
          </a:xfrm>
        </p:spPr>
        <p:txBody>
          <a:bodyPr/>
          <a:lstStyle/>
          <a:p>
            <a:r>
              <a:rPr lang="en-GB" dirty="0"/>
              <a:t>Click to add table</a:t>
            </a:r>
            <a:endParaRPr lang="en-US" dirty="0"/>
          </a:p>
        </p:txBody>
      </p:sp>
      <p:sp>
        <p:nvSpPr>
          <p:cNvPr id="8" name="Text">
            <a:extLst>
              <a:ext uri="{FF2B5EF4-FFF2-40B4-BE49-F238E27FC236}">
                <a16:creationId xmlns:a16="http://schemas.microsoft.com/office/drawing/2014/main" id="{D31E44D0-02C4-914B-B5F4-F5B0F5862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66454" y="2414430"/>
            <a:ext cx="2557322" cy="2623913"/>
          </a:xfrm>
        </p:spPr>
        <p:txBody>
          <a:bodyPr/>
          <a:lstStyle>
            <a:lvl1pPr marL="180975" indent="-169863"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12/4/2025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063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CL 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7" name="Table" descr="Text / Table">
            <a:extLst>
              <a:ext uri="{FF2B5EF4-FFF2-40B4-BE49-F238E27FC236}">
                <a16:creationId xmlns:a16="http://schemas.microsoft.com/office/drawing/2014/main" id="{01422A73-1E05-8B44-93EA-70AD3FCEEC9E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360363" y="2286001"/>
            <a:ext cx="11553825" cy="4073524"/>
          </a:xfrm>
        </p:spPr>
        <p:txBody>
          <a:bodyPr/>
          <a:lstStyle/>
          <a:p>
            <a:r>
              <a:rPr lang="en-GB" dirty="0"/>
              <a:t>Click to add table</a:t>
            </a:r>
            <a:endParaRPr lang="en-US" dirty="0"/>
          </a:p>
        </p:txBody>
      </p:sp>
      <p:sp>
        <p:nvSpPr>
          <p:cNvPr id="9" name="Text">
            <a:extLst>
              <a:ext uri="{FF2B5EF4-FFF2-40B4-BE49-F238E27FC236}">
                <a16:creationId xmlns:a16="http://schemas.microsoft.com/office/drawing/2014/main" id="{AD015BAE-CDFB-0848-8398-8E01CAEBA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3451091"/>
            <a:ext cx="2610000" cy="2894291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12/4/2025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706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CL Contact 2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GB" dirty="0"/>
              <a:t>Useful links &amp; contact details</a:t>
            </a:r>
            <a:endParaRPr lang="en-US" dirty="0"/>
          </a:p>
        </p:txBody>
      </p:sp>
      <p:sp>
        <p:nvSpPr>
          <p:cNvPr id="21" name="Text" descr="Text">
            <a:extLst>
              <a:ext uri="{FF2B5EF4-FFF2-40B4-BE49-F238E27FC236}">
                <a16:creationId xmlns:a16="http://schemas.microsoft.com/office/drawing/2014/main" id="{82579D70-1A08-DC42-8CE8-ACA8360A7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5399088" cy="3600000"/>
          </a:xfrm>
        </p:spPr>
        <p:txBody>
          <a:bodyPr/>
          <a:lstStyle>
            <a:lvl1pPr marL="180975" indent="-169863">
              <a:tabLst/>
              <a:defRPr sz="2400"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" descr="Text">
            <a:extLst>
              <a:ext uri="{FF2B5EF4-FFF2-40B4-BE49-F238E27FC236}">
                <a16:creationId xmlns:a16="http://schemas.microsoft.com/office/drawing/2014/main" id="{82B359B7-CB0C-544C-88EE-891FC732EE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40000" y="2412000"/>
            <a:ext cx="5399088" cy="3600000"/>
          </a:xfrm>
        </p:spPr>
        <p:txBody>
          <a:bodyPr/>
          <a:lstStyle>
            <a:lvl1pPr marL="180975" indent="-169863">
              <a:tabLst/>
              <a:defRPr sz="2400">
                <a:latin typeface="+mn-lt"/>
              </a:defRPr>
            </a:lvl1pPr>
          </a:lstStyle>
          <a:p>
            <a:pPr lvl="0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12/4/2025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331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ckground">
            <a:extLst>
              <a:ext uri="{FF2B5EF4-FFF2-40B4-BE49-F238E27FC236}">
                <a16:creationId xmlns:a16="http://schemas.microsoft.com/office/drawing/2014/main" id="{7E0FC6D2-4499-5C4C-8C93-C7590708B796}"/>
              </a:ext>
            </a:extLst>
          </p:cNvPr>
          <p:cNvSpPr/>
          <p:nvPr userDrawn="1"/>
        </p:nvSpPr>
        <p:spPr>
          <a:xfrm>
            <a:off x="0" y="0"/>
            <a:ext cx="12192000" cy="1425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" descr="Image">
            <a:extLst>
              <a:ext uri="{FF2B5EF4-FFF2-40B4-BE49-F238E27FC236}">
                <a16:creationId xmlns:a16="http://schemas.microsoft.com/office/drawing/2014/main" id="{D7C34FC0-F8B1-D041-9578-733D7F3C687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40000"/>
            <a:ext cx="12192000" cy="5421086"/>
          </a:xfrm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Main Headline" descr="Headline">
            <a:extLst>
              <a:ext uri="{FF2B5EF4-FFF2-40B4-BE49-F238E27FC236}">
                <a16:creationId xmlns:a16="http://schemas.microsoft.com/office/drawing/2014/main" id="{5F848594-69CD-DA4E-BB25-23F671A7C1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549105"/>
            <a:ext cx="7560000" cy="2340000"/>
          </a:xfrm>
          <a:solidFill>
            <a:srgbClr val="FFFFFF"/>
          </a:solidFill>
        </p:spPr>
        <p:txBody>
          <a:bodyPr lIns="360000" tIns="18000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Main headline,</a:t>
            </a:r>
            <a:br>
              <a:rPr lang="en-US" dirty="0"/>
            </a:br>
            <a:r>
              <a:rPr lang="en-US" dirty="0"/>
              <a:t>Arial 44pt bold</a:t>
            </a:r>
          </a:p>
        </p:txBody>
      </p:sp>
      <p:sp>
        <p:nvSpPr>
          <p:cNvPr id="5" name="Sub Heading" descr="Sub heading">
            <a:extLst>
              <a:ext uri="{FF2B5EF4-FFF2-40B4-BE49-F238E27FC236}">
                <a16:creationId xmlns:a16="http://schemas.microsoft.com/office/drawing/2014/main" id="{D5AB2EC5-97D3-8D44-BB0B-9125E87D1F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999" y="3239999"/>
            <a:ext cx="6840000" cy="651777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  <p:pic>
        <p:nvPicPr>
          <p:cNvPr id="3" name="UCL Branding">
            <a:extLst>
              <a:ext uri="{FF2B5EF4-FFF2-40B4-BE49-F238E27FC236}">
                <a16:creationId xmlns:a16="http://schemas.microsoft.com/office/drawing/2014/main" id="{EF2D41C7-D700-BF17-C0DE-77C45727DB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12193200" cy="1342371"/>
          </a:xfrm>
          <a:prstGeom prst="rect">
            <a:avLst/>
          </a:prstGeom>
        </p:spPr>
      </p:pic>
      <p:sp>
        <p:nvSpPr>
          <p:cNvPr id="4" name="Faculty, Department title">
            <a:extLst>
              <a:ext uri="{FF2B5EF4-FFF2-40B4-BE49-F238E27FC236}">
                <a16:creationId xmlns:a16="http://schemas.microsoft.com/office/drawing/2014/main" id="{08D5C88A-81D8-181C-4594-B90FC9D790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none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Faculty, Department</a:t>
            </a:r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3695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slide 2 - single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>
            <a:extLst>
              <a:ext uri="{FF2B5EF4-FFF2-40B4-BE49-F238E27FC236}">
                <a16:creationId xmlns:a16="http://schemas.microsoft.com/office/drawing/2014/main" id="{8FD8CE85-9178-344E-BC9E-19B545ECA60C}"/>
              </a:ext>
            </a:extLst>
          </p:cNvPr>
          <p:cNvSpPr/>
          <p:nvPr userDrawn="1"/>
        </p:nvSpPr>
        <p:spPr>
          <a:xfrm>
            <a:off x="0" y="-1"/>
            <a:ext cx="12192000" cy="252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Main Headline" descr="Headline">
            <a:extLst>
              <a:ext uri="{FF2B5EF4-FFF2-40B4-BE49-F238E27FC236}">
                <a16:creationId xmlns:a16="http://schemas.microsoft.com/office/drawing/2014/main" id="{14916FEE-2CA1-274A-AB9A-27AE550ED61F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60000" y="1620000"/>
            <a:ext cx="10800690" cy="81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Main headline, Arial 44pt bold</a:t>
            </a:r>
            <a:br>
              <a:rPr lang="en-US" dirty="0"/>
            </a:br>
            <a:endParaRPr lang="en-US" altLang="en-US" dirty="0"/>
          </a:p>
        </p:txBody>
      </p:sp>
      <p:sp>
        <p:nvSpPr>
          <p:cNvPr id="11" name="Picture " descr="Image">
            <a:extLst>
              <a:ext uri="{FF2B5EF4-FFF2-40B4-BE49-F238E27FC236}">
                <a16:creationId xmlns:a16="http://schemas.microsoft.com/office/drawing/2014/main" id="{7AAB61C2-2ECC-1549-9211-9297F9B818D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05456"/>
            <a:ext cx="12192000" cy="4352544"/>
          </a:xfrm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UCL Branding">
            <a:extLst>
              <a:ext uri="{FF2B5EF4-FFF2-40B4-BE49-F238E27FC236}">
                <a16:creationId xmlns:a16="http://schemas.microsoft.com/office/drawing/2014/main" id="{362E845B-D111-D59E-A576-B2C25816A3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12193200" cy="1342371"/>
          </a:xfrm>
          <a:prstGeom prst="rect">
            <a:avLst/>
          </a:prstGeom>
        </p:spPr>
      </p:pic>
      <p:sp>
        <p:nvSpPr>
          <p:cNvPr id="5" name="Faculty, Department title">
            <a:extLst>
              <a:ext uri="{FF2B5EF4-FFF2-40B4-BE49-F238E27FC236}">
                <a16:creationId xmlns:a16="http://schemas.microsoft.com/office/drawing/2014/main" id="{5F98E82A-1584-B369-B448-5ECF3608D0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none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Faculty, Department</a:t>
            </a:r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697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- Double line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>
            <a:extLst>
              <a:ext uri="{FF2B5EF4-FFF2-40B4-BE49-F238E27FC236}">
                <a16:creationId xmlns:a16="http://schemas.microsoft.com/office/drawing/2014/main" id="{271759B8-0ABB-3643-884B-0A918443C549}"/>
              </a:ext>
            </a:extLst>
          </p:cNvPr>
          <p:cNvSpPr/>
          <p:nvPr userDrawn="1"/>
        </p:nvSpPr>
        <p:spPr>
          <a:xfrm>
            <a:off x="0" y="0"/>
            <a:ext cx="12192000" cy="1425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ckground">
            <a:extLst>
              <a:ext uri="{FF2B5EF4-FFF2-40B4-BE49-F238E27FC236}">
                <a16:creationId xmlns:a16="http://schemas.microsoft.com/office/drawing/2014/main" id="{8FD8CE85-9178-344E-BC9E-19B545ECA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440000"/>
            <a:ext cx="12192000" cy="1679261"/>
          </a:xfrm>
          <a:prstGeom prst="rect">
            <a:avLst/>
          </a:prstGeom>
          <a:solidFill>
            <a:srgbClr val="500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ain Headline" descr="Headline">
            <a:extLst>
              <a:ext uri="{FF2B5EF4-FFF2-40B4-BE49-F238E27FC236}">
                <a16:creationId xmlns:a16="http://schemas.microsoft.com/office/drawing/2014/main" id="{0AFC6B55-24BD-7545-82A9-DD37164DF15B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60000" y="1620000"/>
            <a:ext cx="10800690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Main headline, Arial 44pt bold</a:t>
            </a:r>
            <a:br>
              <a:rPr lang="en-US" dirty="0"/>
            </a:br>
            <a:endParaRPr lang="en-US" altLang="en-US" dirty="0"/>
          </a:p>
        </p:txBody>
      </p:sp>
      <p:sp>
        <p:nvSpPr>
          <p:cNvPr id="10" name="Sub Heading" descr="Sub heading">
            <a:extLst>
              <a:ext uri="{FF2B5EF4-FFF2-40B4-BE49-F238E27FC236}">
                <a16:creationId xmlns:a16="http://schemas.microsoft.com/office/drawing/2014/main" id="{790EF792-5BFA-7942-944E-20B5F5BA61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999" y="3420000"/>
            <a:ext cx="9000000" cy="19080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4" name="UCL Branding">
            <a:extLst>
              <a:ext uri="{FF2B5EF4-FFF2-40B4-BE49-F238E27FC236}">
                <a16:creationId xmlns:a16="http://schemas.microsoft.com/office/drawing/2014/main" id="{07BCF40B-8328-7694-9747-3F22F8A818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12193200" cy="1342371"/>
          </a:xfrm>
          <a:prstGeom prst="rect">
            <a:avLst/>
          </a:prstGeom>
        </p:spPr>
      </p:pic>
      <p:sp>
        <p:nvSpPr>
          <p:cNvPr id="5" name="Faculty, Department title">
            <a:extLst>
              <a:ext uri="{FF2B5EF4-FFF2-40B4-BE49-F238E27FC236}">
                <a16:creationId xmlns:a16="http://schemas.microsoft.com/office/drawing/2014/main" id="{20F85C6E-D706-4E2F-1E1D-0B94DB294C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none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Faculty, Department</a:t>
            </a:r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6255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 - Double line -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ckground">
            <a:extLst>
              <a:ext uri="{FF2B5EF4-FFF2-40B4-BE49-F238E27FC236}">
                <a16:creationId xmlns:a16="http://schemas.microsoft.com/office/drawing/2014/main" id="{59606069-DCB2-E341-97E0-98600856E2E5}"/>
              </a:ext>
            </a:extLst>
          </p:cNvPr>
          <p:cNvSpPr/>
          <p:nvPr userDrawn="1"/>
        </p:nvSpPr>
        <p:spPr>
          <a:xfrm>
            <a:off x="0" y="0"/>
            <a:ext cx="12192000" cy="1425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" descr="Image">
            <a:extLst>
              <a:ext uri="{FF2B5EF4-FFF2-40B4-BE49-F238E27FC236}">
                <a16:creationId xmlns:a16="http://schemas.microsoft.com/office/drawing/2014/main" id="{A724F846-9E16-0743-9A5C-ED2946248F5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36914"/>
            <a:ext cx="12192000" cy="1682804"/>
          </a:xfrm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2" name="Background">
            <a:extLst>
              <a:ext uri="{FF2B5EF4-FFF2-40B4-BE49-F238E27FC236}">
                <a16:creationId xmlns:a16="http://schemas.microsoft.com/office/drawing/2014/main" id="{8FD8CE85-9178-344E-BC9E-19B545ECA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0" y="3122579"/>
            <a:ext cx="12192000" cy="3735421"/>
          </a:xfrm>
          <a:prstGeom prst="rect">
            <a:avLst/>
          </a:prstGeom>
          <a:solidFill>
            <a:srgbClr val="500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ain Headline" descr="Headline">
            <a:extLst>
              <a:ext uri="{FF2B5EF4-FFF2-40B4-BE49-F238E27FC236}">
                <a16:creationId xmlns:a16="http://schemas.microsoft.com/office/drawing/2014/main" id="{F393605F-7BBC-284E-8DAE-0B5B84113824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60000" y="3470479"/>
            <a:ext cx="10800690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Main headline, Arial 44pt bold</a:t>
            </a:r>
            <a:br>
              <a:rPr lang="en-US" dirty="0"/>
            </a:br>
            <a:endParaRPr lang="en-US" altLang="en-US" dirty="0"/>
          </a:p>
        </p:txBody>
      </p:sp>
      <p:sp>
        <p:nvSpPr>
          <p:cNvPr id="10" name="Sub Heading" descr="Sub heading">
            <a:extLst>
              <a:ext uri="{FF2B5EF4-FFF2-40B4-BE49-F238E27FC236}">
                <a16:creationId xmlns:a16="http://schemas.microsoft.com/office/drawing/2014/main" id="{790EF792-5BFA-7942-944E-20B5F5BA61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999" y="4950000"/>
            <a:ext cx="9000000" cy="19080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4" name="UCL Branding">
            <a:extLst>
              <a:ext uri="{FF2B5EF4-FFF2-40B4-BE49-F238E27FC236}">
                <a16:creationId xmlns:a16="http://schemas.microsoft.com/office/drawing/2014/main" id="{F1601990-086A-3194-6332-04D66FCC8A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12193200" cy="1342371"/>
          </a:xfrm>
          <a:prstGeom prst="rect">
            <a:avLst/>
          </a:prstGeom>
        </p:spPr>
      </p:pic>
      <p:sp>
        <p:nvSpPr>
          <p:cNvPr id="5" name="Faculty, Department title">
            <a:extLst>
              <a:ext uri="{FF2B5EF4-FFF2-40B4-BE49-F238E27FC236}">
                <a16:creationId xmlns:a16="http://schemas.microsoft.com/office/drawing/2014/main" id="{0198F25C-CB3B-40E5-789C-887736C98D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none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Faculty, Department</a:t>
            </a:r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2271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section st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in Headline" descr="Headline">
            <a:extLst>
              <a:ext uri="{FF2B5EF4-FFF2-40B4-BE49-F238E27FC236}">
                <a16:creationId xmlns:a16="http://schemas.microsoft.com/office/drawing/2014/main" id="{F833FB40-EB53-5843-98C6-9C72F5A14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2" y="1008000"/>
            <a:ext cx="10080000" cy="2880000"/>
          </a:xfrm>
          <a:solidFill>
            <a:srgbClr val="FFFFFF"/>
          </a:solidFill>
        </p:spPr>
        <p:txBody>
          <a:bodyPr lIns="360000" tIns="18000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Main headline, Arial 44pt bold</a:t>
            </a:r>
          </a:p>
        </p:txBody>
      </p:sp>
      <p:sp>
        <p:nvSpPr>
          <p:cNvPr id="11" name="Sub Heading" descr="Sub heading">
            <a:extLst>
              <a:ext uri="{FF2B5EF4-FFF2-40B4-BE49-F238E27FC236}">
                <a16:creationId xmlns:a16="http://schemas.microsoft.com/office/drawing/2014/main" id="{169F44E5-11A5-074E-ADAE-05ACB4110A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9228" y="2308225"/>
            <a:ext cx="8719457" cy="1447800"/>
          </a:xfrm>
        </p:spPr>
        <p:txBody>
          <a:bodyPr/>
          <a:lstStyle>
            <a:lvl1pPr marL="11112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Large text size, Arial 36 point</a:t>
            </a:r>
          </a:p>
        </p:txBody>
      </p:sp>
      <p:sp>
        <p:nvSpPr>
          <p:cNvPr id="3" name="Text" descr="Main text">
            <a:extLst>
              <a:ext uri="{FF2B5EF4-FFF2-40B4-BE49-F238E27FC236}">
                <a16:creationId xmlns:a16="http://schemas.microsoft.com/office/drawing/2014/main" id="{2EF862B8-1DA8-F84D-B71C-ED32E4C1E6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4176077"/>
            <a:ext cx="5400000" cy="1483200"/>
          </a:xfrm>
        </p:spPr>
        <p:txBody>
          <a:bodyPr/>
          <a:lstStyle>
            <a:lvl1pPr marL="225425" indent="-215900">
              <a:buFont typeface="Arial" panose="020B0604020202020204" pitchFamily="34" charset="0"/>
              <a:buChar char="•"/>
              <a:tabLst/>
              <a:defRPr sz="2400"/>
            </a:lvl1pPr>
          </a:lstStyle>
          <a:p>
            <a:pPr lvl="0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  <p:sp>
        <p:nvSpPr>
          <p:cNvPr id="10" name="Text" descr="Main text">
            <a:extLst>
              <a:ext uri="{FF2B5EF4-FFF2-40B4-BE49-F238E27FC236}">
                <a16:creationId xmlns:a16="http://schemas.microsoft.com/office/drawing/2014/main" id="{C2A66C45-730D-F54A-A6B0-8A42E75C38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40000" y="4176077"/>
            <a:ext cx="5400000" cy="1483200"/>
          </a:xfrm>
        </p:spPr>
        <p:txBody>
          <a:bodyPr/>
          <a:lstStyle>
            <a:lvl1pPr marL="180975" marR="0" indent="-18097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aseline="0"/>
            </a:lvl1pPr>
          </a:lstStyle>
          <a:p>
            <a:pPr marL="285750" marR="0" lvl="0" indent="-28575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9912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section 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in Headline" descr="Headline">
            <a:extLst>
              <a:ext uri="{FF2B5EF4-FFF2-40B4-BE49-F238E27FC236}">
                <a16:creationId xmlns:a16="http://schemas.microsoft.com/office/drawing/2014/main" id="{F833FB40-EB53-5843-98C6-9C72F5A14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2" y="1008000"/>
            <a:ext cx="10080000" cy="2880000"/>
          </a:xfrm>
          <a:solidFill>
            <a:srgbClr val="500777"/>
          </a:solidFill>
        </p:spPr>
        <p:txBody>
          <a:bodyPr lIns="360000" tIns="18000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headline, Arial 44pt bold</a:t>
            </a:r>
          </a:p>
        </p:txBody>
      </p:sp>
      <p:sp>
        <p:nvSpPr>
          <p:cNvPr id="4" name="Sub Heading">
            <a:extLst>
              <a:ext uri="{FF2B5EF4-FFF2-40B4-BE49-F238E27FC236}">
                <a16:creationId xmlns:a16="http://schemas.microsoft.com/office/drawing/2014/main" id="{7EFF5C86-B7E9-E24F-A032-A4DF63C9C4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9228" y="2308225"/>
            <a:ext cx="8719457" cy="1447800"/>
          </a:xfrm>
        </p:spPr>
        <p:txBody>
          <a:bodyPr/>
          <a:lstStyle>
            <a:lvl1pPr marL="11112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" descr="Main text">
            <a:extLst>
              <a:ext uri="{FF2B5EF4-FFF2-40B4-BE49-F238E27FC236}">
                <a16:creationId xmlns:a16="http://schemas.microsoft.com/office/drawing/2014/main" id="{2EF862B8-1DA8-F84D-B71C-ED32E4C1E6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4176077"/>
            <a:ext cx="5400000" cy="1483200"/>
          </a:xfrm>
        </p:spPr>
        <p:txBody>
          <a:bodyPr/>
          <a:lstStyle>
            <a:lvl1pPr marL="11112" indent="0">
              <a:buNone/>
              <a:defRPr sz="2400"/>
            </a:lvl1pPr>
          </a:lstStyle>
          <a:p>
            <a:pPr lvl="0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  <p:sp>
        <p:nvSpPr>
          <p:cNvPr id="10" name="Text" descr="Main text">
            <a:extLst>
              <a:ext uri="{FF2B5EF4-FFF2-40B4-BE49-F238E27FC236}">
                <a16:creationId xmlns:a16="http://schemas.microsoft.com/office/drawing/2014/main" id="{C2A66C45-730D-F54A-A6B0-8A42E75C38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40000" y="4176077"/>
            <a:ext cx="5400000" cy="14832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aseline="0"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1977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- section 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">
            <a:extLst>
              <a:ext uri="{FF2B5EF4-FFF2-40B4-BE49-F238E27FC236}">
                <a16:creationId xmlns:a16="http://schemas.microsoft.com/office/drawing/2014/main" id="{F9ECF375-EFC6-8846-9FEE-E3BEC7506D8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56616" y="900000"/>
            <a:ext cx="7534656" cy="5448518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6" name="Main Headline" descr="Headline">
            <a:extLst>
              <a:ext uri="{FF2B5EF4-FFF2-40B4-BE49-F238E27FC236}">
                <a16:creationId xmlns:a16="http://schemas.microsoft.com/office/drawing/2014/main" id="{F833FB40-EB53-5843-98C6-9C72F5A14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2" y="1440000"/>
            <a:ext cx="6480000" cy="2880000"/>
          </a:xfrm>
          <a:solidFill>
            <a:schemeClr val="bg1"/>
          </a:solidFill>
        </p:spPr>
        <p:txBody>
          <a:bodyPr lIns="360000" tIns="18000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Main headline, </a:t>
            </a:r>
            <a:br>
              <a:rPr lang="en-US" dirty="0"/>
            </a:br>
            <a:r>
              <a:rPr lang="en-US" dirty="0"/>
              <a:t>Arial 44pt bold</a:t>
            </a:r>
          </a:p>
        </p:txBody>
      </p:sp>
      <p:sp>
        <p:nvSpPr>
          <p:cNvPr id="8" name="Picture " descr="Image">
            <a:extLst>
              <a:ext uri="{FF2B5EF4-FFF2-40B4-BE49-F238E27FC236}">
                <a16:creationId xmlns:a16="http://schemas.microsoft.com/office/drawing/2014/main" id="{9390C092-D95C-EF41-9B4C-B77F203C0B0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266715" y="900000"/>
            <a:ext cx="3536848" cy="2906486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9" name="Text" descr="Text">
            <a:extLst>
              <a:ext uri="{FF2B5EF4-FFF2-40B4-BE49-F238E27FC236}">
                <a16:creationId xmlns:a16="http://schemas.microsoft.com/office/drawing/2014/main" id="{B97104E0-DC3E-EB49-A0B8-75D9C6ED8E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62900" y="4164600"/>
            <a:ext cx="3542400" cy="2287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7144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single tex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12" name="Text" descr="Text">
            <a:extLst>
              <a:ext uri="{FF2B5EF4-FFF2-40B4-BE49-F238E27FC236}">
                <a16:creationId xmlns:a16="http://schemas.microsoft.com/office/drawing/2014/main" id="{52E39625-6121-A140-A00B-27BF9DA232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10439064" cy="3600000"/>
          </a:xfrm>
        </p:spPr>
        <p:txBody>
          <a:bodyPr/>
          <a:lstStyle>
            <a:lvl1pPr marL="225425" marR="0" indent="-22542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1pPr>
            <a:lvl2pPr marL="222250" indent="-222250"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12/4/2025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862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CL branding brackground">
            <a:extLst>
              <a:ext uri="{FF2B5EF4-FFF2-40B4-BE49-F238E27FC236}">
                <a16:creationId xmlns:a16="http://schemas.microsoft.com/office/drawing/2014/main" id="{66A102D5-ABE3-9744-AE9F-9AF93B04B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641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UCL Branding"/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0" y="0"/>
            <a:ext cx="12192000" cy="550662"/>
          </a:xfrm>
          <a:prstGeom prst="rect">
            <a:avLst/>
          </a:prstGeom>
        </p:spPr>
      </p:pic>
      <p:sp>
        <p:nvSpPr>
          <p:cNvPr id="1026" name="Title Headline" descr="Headline">
            <a:extLst>
              <a:ext uri="{FF2B5EF4-FFF2-40B4-BE49-F238E27FC236}">
                <a16:creationId xmlns:a16="http://schemas.microsoft.com/office/drawing/2014/main" id="{1389B5D6-B2B6-B044-8F75-8C9E18FFF8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899999"/>
            <a:ext cx="10800690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Main headline</a:t>
            </a:r>
            <a:r>
              <a:rPr lang="en-GB" altLang="en-US" dirty="0"/>
              <a:t>, Arial 44pt bold</a:t>
            </a:r>
            <a:endParaRPr lang="en-US" altLang="en-US" dirty="0"/>
          </a:p>
        </p:txBody>
      </p:sp>
      <p:sp>
        <p:nvSpPr>
          <p:cNvPr id="1027" name="Text" descr="Main text">
            <a:extLst>
              <a:ext uri="{FF2B5EF4-FFF2-40B4-BE49-F238E27FC236}">
                <a16:creationId xmlns:a16="http://schemas.microsoft.com/office/drawing/2014/main" id="{840A67E7-10FC-DE4B-8222-DBD366537B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0000" y="2376000"/>
            <a:ext cx="10800690" cy="37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4"/>
            <a:endParaRPr lang="en-US" dirty="0"/>
          </a:p>
        </p:txBody>
      </p:sp>
      <p:sp>
        <p:nvSpPr>
          <p:cNvPr id="4" name="Date " descr="Date">
            <a:extLst>
              <a:ext uri="{FF2B5EF4-FFF2-40B4-BE49-F238E27FC236}">
                <a16:creationId xmlns:a16="http://schemas.microsoft.com/office/drawing/2014/main" id="{BC7573E6-5C96-F54E-8C6A-D81E27BE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2211" y="6480000"/>
            <a:ext cx="27432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12/4/2025</a:t>
            </a:fld>
            <a:endParaRPr lang="en-US" dirty="0"/>
          </a:p>
        </p:txBody>
      </p:sp>
      <p:sp>
        <p:nvSpPr>
          <p:cNvPr id="5" name="Footer " descr="Footer title">
            <a:extLst>
              <a:ext uri="{FF2B5EF4-FFF2-40B4-BE49-F238E27FC236}">
                <a16:creationId xmlns:a16="http://schemas.microsoft.com/office/drawing/2014/main" id="{1B01C4CC-C66F-714D-B313-340C31FA7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0" y="6480000"/>
            <a:ext cx="6480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D2C68658-D4C2-394E-8334-67AC9BE3F1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3111" y="6480000"/>
            <a:ext cx="769307" cy="26991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1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2" r:id="rId2"/>
    <p:sldLayoutId id="2147483723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2250" marR="0" indent="-211138" algn="l" defTabSz="914400" rtl="0" eaLnBrk="1" fontAlgn="base" latinLnBrk="0" hangingPunct="1">
        <a:lnSpc>
          <a:spcPct val="100000"/>
        </a:lnSpc>
        <a:spcBef>
          <a:spcPts val="1000"/>
        </a:spcBef>
        <a:spcAft>
          <a:spcPct val="0"/>
        </a:spcAft>
        <a:buClrTx/>
        <a:buSzPct val="80000"/>
        <a:buFont typeface="Arial" panose="020B0604020202020204" pitchFamily="34" charset="0"/>
        <a:buChar char="•"/>
        <a:tabLst/>
        <a:defRPr sz="3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22250" indent="-211138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SzPct val="80000"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22250" indent="-211138" algn="l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SzPct val="80000"/>
        <a:buFont typeface="Arial" panose="020B0604020202020204" pitchFamily="34" charset="0"/>
        <a:buChar char="•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112" marR="0" indent="0" algn="l" defTabSz="914400" rtl="0" eaLnBrk="1" fontAlgn="base" latinLnBrk="0" hangingPunct="1">
        <a:lnSpc>
          <a:spcPct val="100000"/>
        </a:lnSpc>
        <a:spcBef>
          <a:spcPts val="500"/>
        </a:spcBef>
        <a:spcAft>
          <a:spcPct val="0"/>
        </a:spcAft>
        <a:buClrTx/>
        <a:buSzPct val="80000"/>
        <a:buFont typeface="Arial" panose="020B0604020202020204" pitchFamily="34" charset="0"/>
        <a:buNone/>
        <a:tabLst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0975" marR="0" indent="-180975" algn="l" defTabSz="914400" rtl="0" eaLnBrk="1" fontAlgn="base" latinLnBrk="0" hangingPunct="1">
        <a:lnSpc>
          <a:spcPct val="100000"/>
        </a:lnSpc>
        <a:spcBef>
          <a:spcPts val="500"/>
        </a:spcBef>
        <a:spcAft>
          <a:spcPct val="0"/>
        </a:spcAft>
        <a:buClrTx/>
        <a:buSzPct val="80000"/>
        <a:buFont typeface="Arial" panose="020B0604020202020204" pitchFamily="34" charset="0"/>
        <a:buChar char="•"/>
        <a:tabLst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4" Type="http://schemas.openxmlformats.org/officeDocument/2006/relationships/image" Target="../media/image4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Matthew Walker</a:t>
            </a:r>
          </a:p>
          <a:p>
            <a:r>
              <a:rPr lang="en-GB" dirty="0"/>
              <a:t>Supervisor: Keith Butler</a:t>
            </a:r>
          </a:p>
          <a:p>
            <a:r>
              <a:rPr lang="en-GB" dirty="0"/>
              <a:t>Department of Chemistry</a:t>
            </a:r>
          </a:p>
        </p:txBody>
      </p:sp>
      <p:sp>
        <p:nvSpPr>
          <p:cNvPr id="5" name="Title 4" descr="Heading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importance of representation space for photovoltaic discovery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B1599F-352C-0560-E872-74666226B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8444" y="2614657"/>
            <a:ext cx="4156506" cy="14939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A72570-6608-4F4A-99AE-2E34A15FD679}"/>
              </a:ext>
            </a:extLst>
          </p:cNvPr>
          <p:cNvSpPr txBox="1"/>
          <p:nvPr/>
        </p:nvSpPr>
        <p:spPr>
          <a:xfrm>
            <a:off x="265732" y="3889105"/>
            <a:ext cx="74558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/>
              <a:t>Fused Gromov-Wasserstein (FGW) distances</a:t>
            </a:r>
          </a:p>
          <a:p>
            <a:r>
              <a:rPr lang="en-GB" sz="2800" i="1" dirty="0"/>
              <a:t>&amp;</a:t>
            </a:r>
          </a:p>
          <a:p>
            <a:r>
              <a:rPr lang="en-GB" sz="2800" i="1" dirty="0"/>
              <a:t>Disentangling Autoencoders (DAEs)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62C3CE-A83C-57FE-93B5-56D3BD45E7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9714" y="4737072"/>
            <a:ext cx="5039428" cy="142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947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Heading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Materials as graphs;</a:t>
            </a:r>
            <a:br>
              <a:rPr lang="en-GB" dirty="0"/>
            </a:br>
            <a:r>
              <a:rPr lang="en-GB" dirty="0"/>
              <a:t>Graphs as distributions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 descr="Text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59999" y="2411999"/>
                <a:ext cx="4302985" cy="4152573"/>
              </a:xfrm>
            </p:spPr>
            <p:txBody>
              <a:bodyPr/>
              <a:lstStyle/>
              <a:p>
                <a:r>
                  <a:rPr lang="en-GB" dirty="0"/>
                  <a:t>Molecules or periodic materials commonly represented as graphs</a:t>
                </a:r>
              </a:p>
              <a:p>
                <a:r>
                  <a:rPr lang="en-GB" dirty="0"/>
                  <a:t>Graphs can be represented as probability distributions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GB" dirty="0"/>
              </a:p>
              <a:p>
                <a:r>
                  <a:rPr lang="en-GB" dirty="0"/>
                  <a:t>So, can we use FGW distances to compare materials?</a:t>
                </a:r>
              </a:p>
            </p:txBody>
          </p:sp>
        </mc:Choice>
        <mc:Fallback xmlns="">
          <p:sp>
            <p:nvSpPr>
              <p:cNvPr id="5" name="Text Placeholder 4" descr="Text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59999" y="2411999"/>
                <a:ext cx="4302985" cy="4152573"/>
              </a:xfrm>
              <a:blipFill>
                <a:blip r:embed="rId3"/>
                <a:stretch>
                  <a:fillRect l="-3966" t="-30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D7CFA615-657F-1BAA-1BE8-C6DE65EBF9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7702" y="3345842"/>
            <a:ext cx="7143244" cy="269693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D4228CB2-9C01-ECAC-E757-0D1156CDED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6657683" y="1529486"/>
            <a:ext cx="2459140" cy="1846357"/>
          </a:xfrm>
          <a:prstGeom prst="rect">
            <a:avLst/>
          </a:prstGeom>
        </p:spPr>
      </p:pic>
      <p:pic>
        <p:nvPicPr>
          <p:cNvPr id="11" name="Picture 10" descr="A computer generated image of a molecule&#10;&#10;AI-generated content may be incorrect.">
            <a:extLst>
              <a:ext uri="{FF2B5EF4-FFF2-40B4-BE49-F238E27FC236}">
                <a16:creationId xmlns:a16="http://schemas.microsoft.com/office/drawing/2014/main" id="{CE10AA08-08E0-A862-2E20-4B0341E17D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2" t="24069" r="20749" b="27131"/>
          <a:stretch>
            <a:fillRect/>
          </a:stretch>
        </p:blipFill>
        <p:spPr>
          <a:xfrm>
            <a:off x="9669017" y="572750"/>
            <a:ext cx="2472100" cy="2083665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9A6F797-D5F1-EED3-2F55-C471023921A2}"/>
              </a:ext>
            </a:extLst>
          </p:cNvPr>
          <p:cNvCxnSpPr>
            <a:cxnSpLocks/>
          </p:cNvCxnSpPr>
          <p:nvPr/>
        </p:nvCxnSpPr>
        <p:spPr>
          <a:xfrm flipH="1">
            <a:off x="8984343" y="1631723"/>
            <a:ext cx="639819" cy="30835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3F1EFBD-D0A6-EF8F-CC37-D26830E29C2E}"/>
              </a:ext>
            </a:extLst>
          </p:cNvPr>
          <p:cNvCxnSpPr>
            <a:cxnSpLocks/>
          </p:cNvCxnSpPr>
          <p:nvPr/>
        </p:nvCxnSpPr>
        <p:spPr>
          <a:xfrm>
            <a:off x="7717814" y="3971184"/>
            <a:ext cx="0" cy="5143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C6EFDCC-3950-A51C-B459-31C4620CBDBF}"/>
              </a:ext>
            </a:extLst>
          </p:cNvPr>
          <p:cNvSpPr txBox="1"/>
          <p:nvPr/>
        </p:nvSpPr>
        <p:spPr>
          <a:xfrm>
            <a:off x="5077665" y="2782669"/>
            <a:ext cx="1093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dirty="0"/>
              <a:t>Feature vectors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941C54-0ACC-BF63-99B1-DE4FECBC8B4A}"/>
              </a:ext>
            </a:extLst>
          </p:cNvPr>
          <p:cNvSpPr txBox="1"/>
          <p:nvPr/>
        </p:nvSpPr>
        <p:spPr>
          <a:xfrm>
            <a:off x="3587000" y="5410964"/>
            <a:ext cx="1453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dirty="0"/>
              <a:t>Node importance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832991-09B4-DF59-EC40-673A90116F6F}"/>
              </a:ext>
            </a:extLst>
          </p:cNvPr>
          <p:cNvSpPr txBox="1"/>
          <p:nvPr/>
        </p:nvSpPr>
        <p:spPr>
          <a:xfrm>
            <a:off x="7151624" y="5226298"/>
            <a:ext cx="1274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dirty="0"/>
              <a:t>Structure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8E4D7C-591C-26E9-036D-1A58A9EAE53D}"/>
              </a:ext>
            </a:extLst>
          </p:cNvPr>
          <p:cNvSpPr txBox="1"/>
          <p:nvPr/>
        </p:nvSpPr>
        <p:spPr>
          <a:xfrm>
            <a:off x="1006719" y="6339240"/>
            <a:ext cx="9966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Vayer</a:t>
            </a:r>
            <a:r>
              <a:rPr lang="en-US" i="1" dirty="0"/>
              <a:t>, T., Chapel, L., </a:t>
            </a:r>
            <a:r>
              <a:rPr lang="en-US" i="1" dirty="0" err="1"/>
              <a:t>Flamary</a:t>
            </a:r>
            <a:r>
              <a:rPr lang="en-US" i="1" dirty="0"/>
              <a:t>, R., </a:t>
            </a:r>
            <a:r>
              <a:rPr lang="en-US" i="1" dirty="0" err="1"/>
              <a:t>Tavenard</a:t>
            </a:r>
            <a:r>
              <a:rPr lang="en-US" i="1" dirty="0"/>
              <a:t>, R., &amp; </a:t>
            </a:r>
            <a:r>
              <a:rPr lang="en-US" i="1" dirty="0" err="1"/>
              <a:t>Courty</a:t>
            </a:r>
            <a:r>
              <a:rPr lang="en-US" i="1" dirty="0"/>
              <a:t>, N. (2020) Algorithms, 13(9), 212.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584577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3F0BD-7D02-7346-56F3-B180A5100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899999"/>
            <a:ext cx="11611682" cy="1226975"/>
          </a:xfrm>
        </p:spPr>
        <p:txBody>
          <a:bodyPr/>
          <a:lstStyle/>
          <a:p>
            <a:r>
              <a:rPr lang="en-GB" dirty="0"/>
              <a:t>FGW distances to compare polymorphs and </a:t>
            </a:r>
            <a:r>
              <a:rPr lang="en-GB" dirty="0" err="1"/>
              <a:t>isostructures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B3F7BD-3161-9F2F-2170-5223E19F8B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0585" y="2358001"/>
            <a:ext cx="11111415" cy="36000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      Increasing </a:t>
            </a:r>
            <a:r>
              <a:rPr lang="el-GR" i="1" dirty="0"/>
              <a:t>α</a:t>
            </a:r>
            <a:r>
              <a:rPr lang="en-GB" i="1" dirty="0"/>
              <a:t> </a:t>
            </a:r>
            <a:r>
              <a:rPr lang="en-GB" dirty="0"/>
              <a:t>shifts from compositional to structural comparison</a:t>
            </a:r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r>
              <a:rPr lang="en-GB" dirty="0"/>
              <a:t>   </a:t>
            </a:r>
            <a:r>
              <a:rPr lang="en-GB" dirty="0" err="1"/>
              <a:t>ZnO</a:t>
            </a:r>
            <a:r>
              <a:rPr lang="en-GB" dirty="0"/>
              <a:t> polymorphs same         Polymorphs different        Polymorphs very different</a:t>
            </a:r>
          </a:p>
          <a:p>
            <a:pPr marL="0" indent="0">
              <a:buNone/>
            </a:pPr>
            <a:r>
              <a:rPr lang="en-GB" dirty="0"/>
              <a:t>  </a:t>
            </a:r>
            <a:r>
              <a:rPr lang="en-GB" dirty="0" err="1"/>
              <a:t>Wurtzites</a:t>
            </a:r>
            <a:r>
              <a:rPr lang="en-GB" dirty="0"/>
              <a:t> very different        </a:t>
            </a:r>
            <a:r>
              <a:rPr lang="en-GB" dirty="0" err="1"/>
              <a:t>Wurtzites</a:t>
            </a:r>
            <a:r>
              <a:rPr lang="en-GB" dirty="0"/>
              <a:t> less different            </a:t>
            </a:r>
            <a:r>
              <a:rPr lang="en-GB" dirty="0" err="1"/>
              <a:t>Wurtzites</a:t>
            </a:r>
            <a:r>
              <a:rPr lang="en-GB" dirty="0"/>
              <a:t> same</a:t>
            </a:r>
          </a:p>
          <a:p>
            <a:pPr marL="0" indent="0">
              <a:buNone/>
            </a:pPr>
            <a:endParaRPr lang="en-GB" i="1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257ED58-C0C4-538D-0A2E-4C1C0D17C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32865" y="2707999"/>
            <a:ext cx="10823300" cy="33345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BD76AA-C4BB-84D2-1D14-97409EDFCF0B}"/>
              </a:ext>
            </a:extLst>
          </p:cNvPr>
          <p:cNvSpPr txBox="1"/>
          <p:nvPr/>
        </p:nvSpPr>
        <p:spPr>
          <a:xfrm>
            <a:off x="58125" y="3105834"/>
            <a:ext cx="146256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2400" dirty="0" err="1"/>
              <a:t>ZnO</a:t>
            </a:r>
            <a:r>
              <a:rPr lang="en-GB" sz="2400" dirty="0"/>
              <a:t> wurtzite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5C4693-863F-B0A0-1DB3-052506F95058}"/>
              </a:ext>
            </a:extLst>
          </p:cNvPr>
          <p:cNvSpPr txBox="1"/>
          <p:nvPr/>
        </p:nvSpPr>
        <p:spPr>
          <a:xfrm>
            <a:off x="58125" y="3959772"/>
            <a:ext cx="146933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2400" dirty="0" err="1"/>
              <a:t>ZnO</a:t>
            </a:r>
            <a:r>
              <a:rPr lang="en-GB" sz="2400" dirty="0"/>
              <a:t> zinc blende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5226F8-7B93-1FD5-ED02-A1302A4FCE23}"/>
              </a:ext>
            </a:extLst>
          </p:cNvPr>
          <p:cNvSpPr txBox="1"/>
          <p:nvPr/>
        </p:nvSpPr>
        <p:spPr>
          <a:xfrm>
            <a:off x="58125" y="4838320"/>
            <a:ext cx="146933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ZnS wurtzite</a:t>
            </a:r>
          </a:p>
        </p:txBody>
      </p:sp>
    </p:spTree>
    <p:extLst>
      <p:ext uri="{BB962C8B-B14F-4D97-AF65-F5344CB8AC3E}">
        <p14:creationId xmlns:p14="http://schemas.microsoft.com/office/powerpoint/2010/main" val="158541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0FFAC-7467-3B12-7736-7FD1A95F2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899999"/>
            <a:ext cx="10772457" cy="1311011"/>
          </a:xfrm>
        </p:spPr>
        <p:txBody>
          <a:bodyPr/>
          <a:lstStyle/>
          <a:p>
            <a:r>
              <a:rPr lang="en-GB" dirty="0"/>
              <a:t>Average SLMEs of similar materials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202B5B5-3E32-D7F7-57CE-94166EB0B9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9" y="1942704"/>
            <a:ext cx="11628800" cy="3064724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Starting with ‘seed’ material Sb</a:t>
            </a:r>
            <a:r>
              <a:rPr lang="en-GB" baseline="-25000" dirty="0"/>
              <a:t>2</a:t>
            </a:r>
            <a:r>
              <a:rPr lang="en-GB" dirty="0"/>
              <a:t>Se</a:t>
            </a:r>
            <a:r>
              <a:rPr lang="en-GB" baseline="-25000" dirty="0"/>
              <a:t>3</a:t>
            </a:r>
            <a:r>
              <a:rPr lang="en-GB" dirty="0"/>
              <a:t> with high PV efficiency, sort dataset by FGW distance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dirty="0"/>
              <a:t>In the neighbourhood of similar materials, PV activity is much higher than average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43BAEC-9749-B1D8-F427-D10ACAD13E6A}"/>
              </a:ext>
            </a:extLst>
          </p:cNvPr>
          <p:cNvGrpSpPr/>
          <p:nvPr/>
        </p:nvGrpSpPr>
        <p:grpSpPr>
          <a:xfrm>
            <a:off x="905383" y="2955541"/>
            <a:ext cx="9681687" cy="2858953"/>
            <a:chOff x="556010" y="3253715"/>
            <a:chExt cx="9681687" cy="2858953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D3FD2E5D-6CEE-3241-AAEF-64B0DF023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9366" r="25445"/>
            <a:stretch>
              <a:fillRect/>
            </a:stretch>
          </p:blipFill>
          <p:spPr>
            <a:xfrm>
              <a:off x="556010" y="3253715"/>
              <a:ext cx="9318543" cy="2858953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FA651FB4-8F42-E71F-8BC8-6BE2020FD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89991" r="6828"/>
            <a:stretch>
              <a:fillRect/>
            </a:stretch>
          </p:blipFill>
          <p:spPr>
            <a:xfrm>
              <a:off x="9782984" y="3253715"/>
              <a:ext cx="454713" cy="28589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9703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C7955-E90A-C008-BDD5-D0547FA8E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F4B2D0-266C-A08F-4BBA-932F37B55D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1830560"/>
            <a:ext cx="11512291" cy="3750261"/>
          </a:xfrm>
        </p:spPr>
        <p:txBody>
          <a:bodyPr/>
          <a:lstStyle/>
          <a:p>
            <a:r>
              <a:rPr lang="en-GB" sz="2800" dirty="0"/>
              <a:t>DAEs can construct physically meaningful latent dimensions</a:t>
            </a:r>
            <a:br>
              <a:rPr lang="en-GB" sz="2800" dirty="0"/>
            </a:br>
            <a:endParaRPr lang="en-GB" sz="2800" dirty="0"/>
          </a:p>
          <a:p>
            <a:r>
              <a:rPr lang="en-GB" sz="2800" dirty="0"/>
              <a:t>Enhance unlabelled data, facilitate prediction of spectra</a:t>
            </a:r>
            <a:br>
              <a:rPr lang="en-GB" sz="2800" dirty="0"/>
            </a:br>
            <a:endParaRPr lang="en-GB" sz="2800" dirty="0"/>
          </a:p>
          <a:p>
            <a:r>
              <a:rPr lang="en-GB" sz="2800" dirty="0"/>
              <a:t>FGW distances quantify structural</a:t>
            </a:r>
            <a:r>
              <a:rPr lang="en-GB" sz="2800" i="1" dirty="0"/>
              <a:t> and</a:t>
            </a:r>
            <a:r>
              <a:rPr lang="en-GB" sz="2800" dirty="0"/>
              <a:t> compositional differences between structures, with parameter to balance them</a:t>
            </a:r>
            <a:br>
              <a:rPr lang="en-GB" sz="2800" dirty="0"/>
            </a:br>
            <a:endParaRPr lang="en-GB" sz="2800" dirty="0"/>
          </a:p>
          <a:p>
            <a:r>
              <a:rPr lang="en-GB" sz="2800" dirty="0"/>
              <a:t>Transport matrix provides some insight into material similarity</a:t>
            </a:r>
            <a:br>
              <a:rPr lang="en-GB" sz="2800" dirty="0"/>
            </a:br>
            <a:endParaRPr lang="en-GB" sz="2800" dirty="0"/>
          </a:p>
          <a:p>
            <a:r>
              <a:rPr lang="en-GB" sz="2800" dirty="0"/>
              <a:t>Makes similarity-based materials discovery more quantitative</a:t>
            </a:r>
          </a:p>
          <a:p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89770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580B0-B7E4-31DC-33BA-CA118C78D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Ongoing 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E20C3-3F97-593D-29E0-B0AF42D666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9" y="2412000"/>
            <a:ext cx="4987253" cy="3089309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DAE</a:t>
            </a:r>
          </a:p>
          <a:p>
            <a:r>
              <a:rPr lang="en-GB" dirty="0"/>
              <a:t>Learn latent dimensions + decode predictions for more accurate spectrum prediction</a:t>
            </a:r>
          </a:p>
          <a:p>
            <a:r>
              <a:rPr lang="en-GB" dirty="0"/>
              <a:t>Construct meaningful representations of other spectra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909BE5-3CCD-8D82-D3BC-A7BECECD1014}"/>
              </a:ext>
            </a:extLst>
          </p:cNvPr>
          <p:cNvSpPr txBox="1"/>
          <p:nvPr/>
        </p:nvSpPr>
        <p:spPr>
          <a:xfrm>
            <a:off x="477079" y="5958001"/>
            <a:ext cx="10856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Fused Gromov-Wasserstein distances: quantifying compositional and structural similarity for materials discovery. M. Walker, K. T. Butler, Z. Zhou, J. Islam, C. Bone, In prep</a:t>
            </a:r>
            <a:endParaRPr lang="en-GB" i="1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4315A95-86FD-C823-A0B0-001B1CDB76ED}"/>
              </a:ext>
            </a:extLst>
          </p:cNvPr>
          <p:cNvSpPr txBox="1">
            <a:spLocks/>
          </p:cNvSpPr>
          <p:nvPr/>
        </p:nvSpPr>
        <p:spPr bwMode="auto">
          <a:xfrm>
            <a:off x="5725473" y="2412000"/>
            <a:ext cx="4987253" cy="3089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5425" marR="0" indent="-22542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2250" indent="-2222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2250" indent="-211138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12" marR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975" marR="0" indent="-180975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FGW distances</a:t>
            </a:r>
            <a:endParaRPr lang="en-GB" dirty="0"/>
          </a:p>
          <a:p>
            <a:r>
              <a:rPr lang="en-GB" dirty="0"/>
              <a:t>Diversity of </a:t>
            </a:r>
            <a:r>
              <a:rPr lang="en-GB" dirty="0" err="1"/>
              <a:t>CrystaLLM</a:t>
            </a:r>
            <a:r>
              <a:rPr lang="en-GB" dirty="0"/>
              <a:t>-generated materials</a:t>
            </a:r>
          </a:p>
          <a:p>
            <a:r>
              <a:rPr lang="en-GB" dirty="0"/>
              <a:t>Other properties: bulk moduli, polarisation</a:t>
            </a:r>
          </a:p>
          <a:p>
            <a:r>
              <a:rPr lang="en-GB" dirty="0"/>
              <a:t>Structure matcher – distinguish between polymorphs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6846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DE7C6-A37D-9BB3-B985-F397355CD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Acknowledgements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A96284-9FFA-127D-46CE-D3ACE7D413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1968684"/>
            <a:ext cx="11321309" cy="3546001"/>
          </a:xfrm>
        </p:spPr>
        <p:txBody>
          <a:bodyPr/>
          <a:lstStyle/>
          <a:p>
            <a:r>
              <a:rPr lang="en-GB" sz="2800" dirty="0"/>
              <a:t>Keith Butler and the MDIG group</a:t>
            </a:r>
            <a:br>
              <a:rPr lang="en-GB" sz="2800" dirty="0"/>
            </a:br>
            <a:endParaRPr lang="en-GB" sz="2800" dirty="0"/>
          </a:p>
          <a:p>
            <a:r>
              <a:rPr lang="en-GB" sz="2800" dirty="0" err="1"/>
              <a:t>Jaehoon</a:t>
            </a:r>
            <a:r>
              <a:rPr lang="en-GB" sz="2800" dirty="0"/>
              <a:t> Cha &amp; </a:t>
            </a:r>
            <a:r>
              <a:rPr lang="en-GB" sz="2800" dirty="0" err="1"/>
              <a:t>Tingyao</a:t>
            </a:r>
            <a:r>
              <a:rPr lang="en-GB" sz="2800" dirty="0"/>
              <a:t> Lu (DAE)</a:t>
            </a:r>
            <a:br>
              <a:rPr lang="en-GB" sz="2800" dirty="0"/>
            </a:br>
            <a:endParaRPr lang="en-GB" sz="2800" dirty="0"/>
          </a:p>
          <a:p>
            <a:r>
              <a:rPr lang="en-GB" sz="2800" dirty="0"/>
              <a:t>Junayd Islam &amp; Harry Zhou (FGW)</a:t>
            </a:r>
            <a:br>
              <a:rPr lang="en-GB" sz="2800" dirty="0"/>
            </a:br>
            <a:endParaRPr lang="en-GB" sz="2800" dirty="0"/>
          </a:p>
          <a:p>
            <a:r>
              <a:rPr lang="en-GB" sz="2800" dirty="0"/>
              <a:t>MMM Hub Young and Myriad (HPC)</a:t>
            </a:r>
          </a:p>
          <a:p>
            <a:endParaRPr lang="en-GB" sz="3200" dirty="0"/>
          </a:p>
          <a:p>
            <a:pPr marL="0" indent="0">
              <a:buNone/>
            </a:pPr>
            <a:r>
              <a:rPr lang="en-GB" sz="3200" dirty="0"/>
              <a:t>Thank you for listening!</a:t>
            </a:r>
          </a:p>
        </p:txBody>
      </p:sp>
      <p:pic>
        <p:nvPicPr>
          <p:cNvPr id="4" name="Picture 3" descr="A group of men standing on a stage&#10;&#10;AI-generated content may be incorrect.">
            <a:extLst>
              <a:ext uri="{FF2B5EF4-FFF2-40B4-BE49-F238E27FC236}">
                <a16:creationId xmlns:a16="http://schemas.microsoft.com/office/drawing/2014/main" id="{387D28AD-F6A5-BD5F-8278-21E124C2E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47" y="1968684"/>
            <a:ext cx="4192749" cy="314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288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9C77F-B730-76ED-5CD3-21F097738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899999"/>
            <a:ext cx="10537386" cy="1368000"/>
          </a:xfrm>
        </p:spPr>
        <p:txBody>
          <a:bodyPr/>
          <a:lstStyle/>
          <a:p>
            <a:r>
              <a:rPr lang="en-GB" dirty="0"/>
              <a:t>Data-driven photovoltaic discovery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E2A1D-2D2B-18AA-0782-40ECC95094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431" y="2136873"/>
            <a:ext cx="4768609" cy="3951093"/>
          </a:xfrm>
        </p:spPr>
        <p:txBody>
          <a:bodyPr/>
          <a:lstStyle/>
          <a:p>
            <a:r>
              <a:rPr lang="en-GB" dirty="0"/>
              <a:t>Pareto front of cost vs accuracy for predicting PV efficiency directly vs incorporating learned properties with cheap DFT</a:t>
            </a:r>
            <a:br>
              <a:rPr lang="en-GB" dirty="0"/>
            </a:br>
            <a:endParaRPr lang="en-GB" dirty="0"/>
          </a:p>
          <a:p>
            <a:r>
              <a:rPr lang="en-GB" dirty="0"/>
              <a:t>Spectrum-predicting approaches are </a:t>
            </a:r>
            <a:r>
              <a:rPr lang="en-GB" b="1" dirty="0">
                <a:solidFill>
                  <a:srgbClr val="FF0000"/>
                </a:solidFill>
              </a:rPr>
              <a:t>inaccurate</a:t>
            </a:r>
            <a:br>
              <a:rPr lang="en-GB" b="1" dirty="0">
                <a:solidFill>
                  <a:srgbClr val="FF0000"/>
                </a:solidFill>
              </a:rPr>
            </a:br>
            <a:endParaRPr lang="en-GB" b="1" dirty="0">
              <a:solidFill>
                <a:srgbClr val="FF0000"/>
              </a:solidFill>
            </a:endParaRPr>
          </a:p>
          <a:p>
            <a:r>
              <a:rPr lang="en-GB" dirty="0"/>
              <a:t>Deep learning remains </a:t>
            </a:r>
            <a:r>
              <a:rPr lang="en-GB" b="1" dirty="0">
                <a:solidFill>
                  <a:srgbClr val="FF0000"/>
                </a:solidFill>
              </a:rPr>
              <a:t>hard to interpret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B1A4DA-3554-BE49-B446-4BC8A144E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461" y="3135541"/>
            <a:ext cx="3457756" cy="37170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9B4CFE-9913-1E0E-073E-07846F1E00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6963"/>
          <a:stretch>
            <a:fillRect/>
          </a:stretch>
        </p:blipFill>
        <p:spPr>
          <a:xfrm>
            <a:off x="5128609" y="2359827"/>
            <a:ext cx="6794857" cy="7604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41F995-E220-B944-9CF3-A19ACEB674E9}"/>
              </a:ext>
            </a:extLst>
          </p:cNvPr>
          <p:cNvSpPr txBox="1"/>
          <p:nvPr/>
        </p:nvSpPr>
        <p:spPr>
          <a:xfrm>
            <a:off x="6645897" y="2005746"/>
            <a:ext cx="3463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https://arxiv.org/abs/2507.13246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CFA8EC-201F-544B-D79A-D7DC90B2B11C}"/>
              </a:ext>
            </a:extLst>
          </p:cNvPr>
          <p:cNvSpPr txBox="1"/>
          <p:nvPr/>
        </p:nvSpPr>
        <p:spPr>
          <a:xfrm>
            <a:off x="6479742" y="1767541"/>
            <a:ext cx="3920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Soon to be in Materials Horizons…</a:t>
            </a:r>
          </a:p>
        </p:txBody>
      </p:sp>
    </p:spTree>
    <p:extLst>
      <p:ext uri="{BB962C8B-B14F-4D97-AF65-F5344CB8AC3E}">
        <p14:creationId xmlns:p14="http://schemas.microsoft.com/office/powerpoint/2010/main" val="2803341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4603E-1DBB-80B5-C58E-674CC8CA2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Representing absorption spectra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9A8EEC-1167-1E63-2067-A157442A3A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111" y="2890191"/>
            <a:ext cx="10439064" cy="3600000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dirty="0"/>
              <a:t>Can we construct lower-dimensional, physically meaningful representations of absorption spectra?</a:t>
            </a:r>
          </a:p>
        </p:txBody>
      </p:sp>
    </p:spTree>
    <p:extLst>
      <p:ext uri="{BB962C8B-B14F-4D97-AF65-F5344CB8AC3E}">
        <p14:creationId xmlns:p14="http://schemas.microsoft.com/office/powerpoint/2010/main" val="1823309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1A9DE-8274-EAC3-EA8A-8C4F098AA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Disentangling latent space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7E17F-CDE5-F44B-057E-95490CEF72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492"/>
          <a:stretch>
            <a:fillRect/>
          </a:stretch>
        </p:blipFill>
        <p:spPr>
          <a:xfrm>
            <a:off x="814125" y="1564640"/>
            <a:ext cx="9551504" cy="32829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D096E2-08F4-0EA4-A612-BC1FA3107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291" y="4817902"/>
            <a:ext cx="7293839" cy="15930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71150E6-C650-ED6F-9E98-9A93A19C1616}"/>
              </a:ext>
            </a:extLst>
          </p:cNvPr>
          <p:cNvSpPr txBox="1"/>
          <p:nvPr/>
        </p:nvSpPr>
        <p:spPr>
          <a:xfrm>
            <a:off x="165979" y="5064166"/>
            <a:ext cx="2415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dirty="0"/>
              <a:t>Latent dimension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B816ED-EA14-E433-B54E-C4DB30A03C9F}"/>
              </a:ext>
            </a:extLst>
          </p:cNvPr>
          <p:cNvSpPr txBox="1"/>
          <p:nvPr/>
        </p:nvSpPr>
        <p:spPr>
          <a:xfrm>
            <a:off x="130419" y="5759467"/>
            <a:ext cx="2415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dirty="0"/>
              <a:t>Latent dimension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0A7F7B-B7C6-E51E-9C36-B6FC6AD9A79C}"/>
              </a:ext>
            </a:extLst>
          </p:cNvPr>
          <p:cNvSpPr txBox="1"/>
          <p:nvPr/>
        </p:nvSpPr>
        <p:spPr>
          <a:xfrm>
            <a:off x="9843355" y="5064166"/>
            <a:ext cx="1180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dirty="0"/>
              <a:t>Colour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7E9FBA-F84E-5B00-60B1-ACC8BBA02CCB}"/>
              </a:ext>
            </a:extLst>
          </p:cNvPr>
          <p:cNvSpPr txBox="1"/>
          <p:nvPr/>
        </p:nvSpPr>
        <p:spPr>
          <a:xfrm>
            <a:off x="9843355" y="5759467"/>
            <a:ext cx="13401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Direction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98EE8B-EB25-FC76-36C6-9745024C8EAF}"/>
              </a:ext>
            </a:extLst>
          </p:cNvPr>
          <p:cNvSpPr txBox="1"/>
          <p:nvPr/>
        </p:nvSpPr>
        <p:spPr>
          <a:xfrm>
            <a:off x="527106" y="6498131"/>
            <a:ext cx="11137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Cha, J. &amp; </a:t>
            </a:r>
            <a:r>
              <a:rPr lang="en-US" sz="1400" dirty="0" err="1"/>
              <a:t>Thiyagalingam</a:t>
            </a:r>
            <a:r>
              <a:rPr lang="en-US" sz="1400" dirty="0"/>
              <a:t>, J., </a:t>
            </a:r>
            <a:r>
              <a:rPr lang="en-US" sz="1400" i="1" dirty="0"/>
              <a:t>Proceedings of the 40th International Conference on Machine Learning</a:t>
            </a:r>
            <a:r>
              <a:rPr lang="en-US" sz="1400" dirty="0"/>
              <a:t>. vol. 202, 3913–3948, (PMLR, 2023).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934186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43CEB-7A97-1C87-4A9C-3F599131D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82" y="700587"/>
            <a:ext cx="12243378" cy="1256117"/>
          </a:xfrm>
        </p:spPr>
        <p:txBody>
          <a:bodyPr/>
          <a:lstStyle/>
          <a:p>
            <a:r>
              <a:rPr lang="en-GB" dirty="0"/>
              <a:t>Disentangled representations of absorption spectra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4C46334-C374-A282-0554-EB5662F18306}"/>
              </a:ext>
            </a:extLst>
          </p:cNvPr>
          <p:cNvGrpSpPr/>
          <p:nvPr/>
        </p:nvGrpSpPr>
        <p:grpSpPr>
          <a:xfrm>
            <a:off x="510794" y="2355478"/>
            <a:ext cx="10367586" cy="3619276"/>
            <a:chOff x="302071" y="2246616"/>
            <a:chExt cx="11321947" cy="412264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3EADFE2-3AAB-20FC-E971-5759EEB93C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19416" y="2346273"/>
              <a:ext cx="7104602" cy="3815618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2B1DBFE-DD05-9AB3-B242-7EF8450CF1FC}"/>
                </a:ext>
              </a:extLst>
            </p:cNvPr>
            <p:cNvGrpSpPr/>
            <p:nvPr/>
          </p:nvGrpSpPr>
          <p:grpSpPr>
            <a:xfrm>
              <a:off x="1088211" y="2246616"/>
              <a:ext cx="3079599" cy="4122641"/>
              <a:chOff x="1088211" y="2246616"/>
              <a:chExt cx="3079599" cy="4122641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0E92E969-2185-A8CC-009E-442342809A88}"/>
                  </a:ext>
                </a:extLst>
              </p:cNvPr>
              <p:cNvGrpSpPr/>
              <p:nvPr/>
            </p:nvGrpSpPr>
            <p:grpSpPr>
              <a:xfrm>
                <a:off x="1088211" y="2246616"/>
                <a:ext cx="3079599" cy="4122641"/>
                <a:chOff x="1088211" y="2246616"/>
                <a:chExt cx="3079599" cy="4122641"/>
              </a:xfrm>
            </p:grpSpPr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4DB34625-6192-F86E-C06C-0BD17D5FDF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rcRect l="618"/>
                <a:stretch>
                  <a:fillRect/>
                </a:stretch>
              </p:blipFill>
              <p:spPr>
                <a:xfrm>
                  <a:off x="1088211" y="2246616"/>
                  <a:ext cx="3079599" cy="4122641"/>
                </a:xfrm>
                <a:prstGeom prst="rect">
                  <a:avLst/>
                </a:prstGeom>
              </p:spPr>
            </p:pic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40D26EDC-78E3-AF3D-F4B6-7F71833EA5EA}"/>
                    </a:ext>
                  </a:extLst>
                </p:cNvPr>
                <p:cNvSpPr/>
                <p:nvPr/>
              </p:nvSpPr>
              <p:spPr>
                <a:xfrm>
                  <a:off x="3155383" y="4860235"/>
                  <a:ext cx="226480" cy="1214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0F97765-643A-BFA2-4F32-6067955EE035}"/>
                  </a:ext>
                </a:extLst>
              </p:cNvPr>
              <p:cNvSpPr txBox="1"/>
              <p:nvPr/>
            </p:nvSpPr>
            <p:spPr>
              <a:xfrm>
                <a:off x="3070401" y="4813261"/>
                <a:ext cx="67425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PCA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127E2B3-CF8B-329B-F73B-5803556C2EFB}"/>
                </a:ext>
              </a:extLst>
            </p:cNvPr>
            <p:cNvSpPr txBox="1"/>
            <p:nvPr/>
          </p:nvSpPr>
          <p:spPr>
            <a:xfrm>
              <a:off x="327406" y="2633286"/>
              <a:ext cx="7608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dirty="0"/>
                <a:t>DAE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81B913A-D978-01CE-ABAB-375EF3D4B0DD}"/>
                </a:ext>
              </a:extLst>
            </p:cNvPr>
            <p:cNvSpPr txBox="1"/>
            <p:nvPr/>
          </p:nvSpPr>
          <p:spPr>
            <a:xfrm>
              <a:off x="302071" y="4015799"/>
              <a:ext cx="7608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dirty="0"/>
                <a:t>VAE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8FEFA69-3BDA-6233-C7DC-9E2C2BFAADEA}"/>
                </a:ext>
              </a:extLst>
            </p:cNvPr>
            <p:cNvSpPr txBox="1"/>
            <p:nvPr/>
          </p:nvSpPr>
          <p:spPr>
            <a:xfrm>
              <a:off x="314739" y="5425988"/>
              <a:ext cx="7608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dirty="0"/>
                <a:t>PCA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5B7CC68-3F61-A30A-3DDF-1432AF6B47D1}"/>
              </a:ext>
            </a:extLst>
          </p:cNvPr>
          <p:cNvSpPr txBox="1"/>
          <p:nvPr/>
        </p:nvSpPr>
        <p:spPr>
          <a:xfrm>
            <a:off x="9606280" y="5175548"/>
            <a:ext cx="1483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dirty="0">
                <a:highlight>
                  <a:srgbClr val="FFFF00"/>
                </a:highlight>
              </a:rPr>
              <a:t>Indirect gap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180168-EAD1-40B6-E6BC-1C38BD6ABA5B}"/>
              </a:ext>
            </a:extLst>
          </p:cNvPr>
          <p:cNvSpPr txBox="1"/>
          <p:nvPr/>
        </p:nvSpPr>
        <p:spPr>
          <a:xfrm>
            <a:off x="8422309" y="4114676"/>
            <a:ext cx="1483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dirty="0">
                <a:solidFill>
                  <a:schemeClr val="bg1"/>
                </a:solidFill>
                <a:highlight>
                  <a:srgbClr val="000080"/>
                </a:highlight>
              </a:rPr>
              <a:t>Direct gap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1AD659-60B6-B888-E1E5-2DF2363A3583}"/>
              </a:ext>
            </a:extLst>
          </p:cNvPr>
          <p:cNvSpPr txBox="1"/>
          <p:nvPr/>
        </p:nvSpPr>
        <p:spPr>
          <a:xfrm>
            <a:off x="603306" y="6457890"/>
            <a:ext cx="11137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Cha, J., Lu, T., Walker, M., Butler, K. T., </a:t>
            </a:r>
            <a:r>
              <a:rPr lang="en-GB" sz="1600" i="1" dirty="0" err="1"/>
              <a:t>arXiv</a:t>
            </a:r>
            <a:r>
              <a:rPr lang="en-GB" sz="1600" i="1" dirty="0"/>
              <a:t>, 2025, preprint, https://arxiv.org/abs/2507.19602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5B4372-9EE2-9F00-444C-55B66B6A8A37}"/>
              </a:ext>
            </a:extLst>
          </p:cNvPr>
          <p:cNvSpPr txBox="1"/>
          <p:nvPr/>
        </p:nvSpPr>
        <p:spPr>
          <a:xfrm>
            <a:off x="3196803" y="1698246"/>
            <a:ext cx="7303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Lasso regression model to predict SLME highlights feature importance  </a:t>
            </a:r>
          </a:p>
        </p:txBody>
      </p: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EDF5DEA2-BE10-B083-8D7F-BABF62F17CDE}"/>
              </a:ext>
            </a:extLst>
          </p:cNvPr>
          <p:cNvCxnSpPr>
            <a:cxnSpLocks/>
            <a:stCxn id="23" idx="2"/>
          </p:cNvCxnSpPr>
          <p:nvPr/>
        </p:nvCxnSpPr>
        <p:spPr>
          <a:xfrm rot="5400000">
            <a:off x="4846690" y="749904"/>
            <a:ext cx="684385" cy="3319732"/>
          </a:xfrm>
          <a:prstGeom prst="curved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26FC164-92D1-70D0-BA99-2694639B1A14}"/>
              </a:ext>
            </a:extLst>
          </p:cNvPr>
          <p:cNvSpPr txBox="1"/>
          <p:nvPr/>
        </p:nvSpPr>
        <p:spPr>
          <a:xfrm>
            <a:off x="4039093" y="5732002"/>
            <a:ext cx="8505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One disentangled dimension strongly correlates, seems to be ‘direct-ness’ of band-gap</a:t>
            </a:r>
          </a:p>
        </p:txBody>
      </p:sp>
    </p:spTree>
    <p:extLst>
      <p:ext uri="{BB962C8B-B14F-4D97-AF65-F5344CB8AC3E}">
        <p14:creationId xmlns:p14="http://schemas.microsoft.com/office/powerpoint/2010/main" val="4034440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0BF95-8FFE-5D17-64FD-918F521B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899999"/>
            <a:ext cx="11503010" cy="1354553"/>
          </a:xfrm>
        </p:spPr>
        <p:txBody>
          <a:bodyPr/>
          <a:lstStyle/>
          <a:p>
            <a:r>
              <a:rPr lang="en-GB" dirty="0"/>
              <a:t>Re-discovering top PVs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3512EB-198B-F113-F4E9-0689554760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5044152" cy="4206514"/>
          </a:xfrm>
        </p:spPr>
        <p:txBody>
          <a:bodyPr/>
          <a:lstStyle/>
          <a:p>
            <a:r>
              <a:rPr lang="en-GB" dirty="0"/>
              <a:t>Start with absorption spectrum of good PV</a:t>
            </a:r>
          </a:p>
          <a:p>
            <a:r>
              <a:rPr lang="en-GB" dirty="0"/>
              <a:t>Compare to other materials via latent representations</a:t>
            </a:r>
          </a:p>
          <a:p>
            <a:r>
              <a:rPr lang="en-GB" dirty="0"/>
              <a:t>Rank by distance in latent space</a:t>
            </a:r>
          </a:p>
          <a:p>
            <a:r>
              <a:rPr lang="en-GB" dirty="0"/>
              <a:t>DAE re-discovers &gt;60% of top PVs within first 15% of materials and all within 43%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DC76FA-A90B-26F0-A8FF-E2D8EFF1B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463" y="1822778"/>
            <a:ext cx="5936560" cy="457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175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CC1F3-5F22-7EB4-1126-9D0AA81FD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Similarity learning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FD51C-001A-0469-A002-BCBAACC0D0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9638" y="2697447"/>
            <a:ext cx="10439064" cy="3600000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dirty="0"/>
              <a:t>Instead of comparing absorption spectra, could we discover new functional materials though structural-chemical similarity?</a:t>
            </a:r>
          </a:p>
        </p:txBody>
      </p:sp>
    </p:spTree>
    <p:extLst>
      <p:ext uri="{BB962C8B-B14F-4D97-AF65-F5344CB8AC3E}">
        <p14:creationId xmlns:p14="http://schemas.microsoft.com/office/powerpoint/2010/main" val="3977691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2FFC0F-9C65-69B1-0652-300E11789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AA8FD-F7D6-6770-4493-3C10B59E6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899999"/>
            <a:ext cx="10254781" cy="1465830"/>
          </a:xfrm>
        </p:spPr>
        <p:txBody>
          <a:bodyPr/>
          <a:lstStyle/>
          <a:p>
            <a:r>
              <a:rPr lang="en-GB" dirty="0"/>
              <a:t>Wasserstein (Kantorovich) distances for comparing distributions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E4ED669-D5FE-75EF-31C1-13BE19CEAFDE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60000" y="2411999"/>
                <a:ext cx="6718133" cy="3737219"/>
              </a:xfrm>
            </p:spPr>
            <p:txBody>
              <a:bodyPr/>
              <a:lstStyle/>
              <a:p>
                <a:r>
                  <a:rPr lang="en-GB" dirty="0"/>
                  <a:t>Wasserstein distance, based on work from Kantorovich and then </a:t>
                </a:r>
                <a:r>
                  <a:rPr lang="en-GB" dirty="0" err="1"/>
                  <a:t>Vaseršteĭn</a:t>
                </a:r>
                <a:r>
                  <a:rPr lang="en-GB" dirty="0"/>
                  <a:t> in mid-20</a:t>
                </a:r>
                <a:r>
                  <a:rPr lang="en-GB" baseline="30000" dirty="0"/>
                  <a:t>th</a:t>
                </a:r>
                <a:r>
                  <a:rPr lang="en-GB" dirty="0"/>
                  <a:t> Century USSR. 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r>
                  <a:rPr lang="en-GB" dirty="0"/>
                  <a:t>Optimal transport routine finds ‘transport plan’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𝒥</m:t>
                    </m:r>
                  </m:oMath>
                </a14:m>
                <a:r>
                  <a:rPr lang="en-GB" b="0" dirty="0"/>
                  <a:t> that minimises the difference (‘cost’) between probability distributions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b="0" i="0" smtClean="0">
                                          <a:latin typeface="Cambria Math" panose="02040503050406030204" pitchFamily="18" charset="0"/>
                                        </a:rPr>
                                        <m:t>inf</m:t>
                                      </m:r>
                                    </m:e>
                                    <m:lim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𝒥</m:t>
                                      </m:r>
                                      <m:d>
                                        <m:d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e>
                                      </m:d>
                                    </m:lim>
                                  </m:limLow>
                                </m:fName>
                                <m:e>
                                  <m:nary>
                                    <m:naryPr>
                                      <m:subHide m:val="on"/>
                                      <m:supHide m:val="on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𝑑𝐽</m:t>
                                      </m:r>
                                      <m:d>
                                        <m:d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d>
                                      <m:sSup>
                                        <m:sSup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lang="en-GB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GB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  <m:r>
                                                    <a:rPr lang="en-GB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GB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</m:d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p>
                                      </m:sSup>
                                    </m:e>
                                  </m:nary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E4ED669-D5FE-75EF-31C1-13BE19CEAF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60000" y="2411999"/>
                <a:ext cx="6718133" cy="3737219"/>
              </a:xfrm>
              <a:blipFill>
                <a:blip r:embed="rId2"/>
                <a:stretch>
                  <a:fillRect l="-2541" t="-3426" r="-9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0D4A3A00-D2AD-9910-D4B0-B0F3D73DA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3587" y="2246526"/>
            <a:ext cx="3754879" cy="33498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A6B3B8-C3BF-6B30-F8D1-C064EFBB2305}"/>
              </a:ext>
            </a:extLst>
          </p:cNvPr>
          <p:cNvSpPr txBox="1"/>
          <p:nvPr/>
        </p:nvSpPr>
        <p:spPr>
          <a:xfrm>
            <a:off x="7553587" y="5596360"/>
            <a:ext cx="37548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OT plan to shift from distribution </a:t>
            </a:r>
            <a:r>
              <a:rPr lang="en-GB" sz="1400" i="1" dirty="0"/>
              <a:t>P</a:t>
            </a:r>
            <a:r>
              <a:rPr lang="en-GB" sz="1400" dirty="0"/>
              <a:t> to </a:t>
            </a:r>
            <a:r>
              <a:rPr lang="en-GB" sz="1400" i="1" dirty="0"/>
              <a:t>Q</a:t>
            </a:r>
            <a:r>
              <a:rPr lang="en-GB" sz="1400" dirty="0"/>
              <a:t>, from “</a:t>
            </a:r>
            <a:r>
              <a:rPr lang="de-DE" sz="1400" dirty="0"/>
              <a:t>Optimal Transport and Wasserstein </a:t>
            </a:r>
            <a:r>
              <a:rPr lang="de-DE" sz="1400" dirty="0" err="1"/>
              <a:t>Distance</a:t>
            </a:r>
            <a:r>
              <a:rPr lang="de-DE" sz="1400" dirty="0"/>
              <a:t>“, https://www.stat.cmu.edu/~larry/=sml/Opt.pdf </a:t>
            </a:r>
            <a:endParaRPr lang="en-GB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F3F192-14A9-720F-3062-144F5963D32A}"/>
              </a:ext>
            </a:extLst>
          </p:cNvPr>
          <p:cNvSpPr txBox="1"/>
          <p:nvPr/>
        </p:nvSpPr>
        <p:spPr>
          <a:xfrm>
            <a:off x="9580728" y="2529385"/>
            <a:ext cx="427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i="1" dirty="0"/>
              <a:t>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83C78D-7210-77EE-C591-E5FD922996D4}"/>
              </a:ext>
            </a:extLst>
          </p:cNvPr>
          <p:cNvSpPr txBox="1"/>
          <p:nvPr/>
        </p:nvSpPr>
        <p:spPr>
          <a:xfrm>
            <a:off x="10260842" y="4660710"/>
            <a:ext cx="427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i="1" dirty="0"/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2646003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 descr="Heading"/>
          <p:cNvSpPr>
            <a:spLocks noGrp="1"/>
          </p:cNvSpPr>
          <p:nvPr>
            <p:ph type="title"/>
          </p:nvPr>
        </p:nvSpPr>
        <p:spPr>
          <a:xfrm>
            <a:off x="360000" y="899999"/>
            <a:ext cx="10822066" cy="1350314"/>
          </a:xfrm>
        </p:spPr>
        <p:txBody>
          <a:bodyPr/>
          <a:lstStyle/>
          <a:p>
            <a:r>
              <a:rPr lang="en-GB" dirty="0"/>
              <a:t>Fused Gromov-Wasserstein distances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Placeholder 11" descr="Text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261886" y="1757524"/>
                <a:ext cx="11668228" cy="2241888"/>
              </a:xfrm>
              <a:ln>
                <a:noFill/>
              </a:ln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GB" sz="2800" dirty="0"/>
                  <a:t>Consider </a:t>
                </a:r>
                <a:r>
                  <a:rPr lang="en-GB" sz="2800" dirty="0">
                    <a:solidFill>
                      <a:srgbClr val="0070C0"/>
                    </a:solidFill>
                  </a:rPr>
                  <a:t>node features </a:t>
                </a:r>
                <a:r>
                  <a:rPr lang="en-GB" sz="2800" b="1" dirty="0"/>
                  <a:t>and</a:t>
                </a:r>
                <a:r>
                  <a:rPr lang="en-GB" sz="2800" dirty="0"/>
                  <a:t> </a:t>
                </a:r>
                <a:r>
                  <a:rPr lang="en-GB" sz="2800" dirty="0">
                    <a:solidFill>
                      <a:schemeClr val="accent6"/>
                    </a:solidFill>
                  </a:rPr>
                  <a:t>graph structure </a:t>
                </a:r>
                <a:r>
                  <a:rPr lang="en-GB" sz="2800" dirty="0"/>
                  <a:t>in cost function:</a:t>
                </a:r>
                <a:br>
                  <a:rPr lang="en-GB" sz="2800" dirty="0"/>
                </a:br>
                <a:br>
                  <a:rPr lang="en-GB" sz="28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𝐹𝐺</m:t>
                      </m:r>
                      <m:sSub>
                        <m:sSubPr>
                          <m:ctrlPr>
                            <a:rPr lang="en-GB" sz="2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GB" sz="2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GB" sz="2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d>
                        <m:dPr>
                          <m:ctrlPr>
                            <a:rPr lang="en-GB" sz="2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GB" sz="2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d>
                      <m:r>
                        <a:rPr lang="en-GB" sz="28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8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8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GB" sz="28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GB" sz="28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GB" sz="28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  <m:d>
                                <m:dPr>
                                  <m:ctrlPr>
                                    <a:rPr lang="en-GB" sz="2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i="1" dirty="0" err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GB" sz="2800" i="1" dirty="0" err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sz="2800" i="1" dirty="0" err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d>
                            </m:lim>
                          </m:limLow>
                        </m:fName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GB" sz="280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GB" sz="2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2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α</m:t>
                                  </m:r>
                                </m:e>
                              </m:d>
                              <m:sSubSup>
                                <m:sSubSupPr>
                                  <m:ctrlPr>
                                    <a:rPr lang="en-GB" sz="28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8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GB" sz="28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𝐴𝐵</m:t>
                                  </m:r>
                                </m:sub>
                                <m:sup>
                                  <m:r>
                                    <a:rPr lang="en-GB" sz="28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p>
                              </m:sSubSup>
                              <m:r>
                                <a:rPr lang="en-GB" sz="28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GB" sz="28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  <m:r>
                                <m:rPr>
                                  <m:sty m:val="p"/>
                                </m:rPr>
                                <a:rPr lang="en-GB" sz="2800" i="1" dirty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  <m:sSup>
                                <m:sSupPr>
                                  <m:ctrlPr>
                                    <a:rPr lang="en-GB" sz="2800" i="1" dirty="0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2800" i="1" dirty="0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sz="2800" i="1" dirty="0" smtClean="0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2800" i="1" dirty="0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GB" sz="2800" i="1" dirty="0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GB" sz="2800" i="1" dirty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GB" sz="2800" i="1" dirty="0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2800" i="1" dirty="0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GB" sz="2800" i="1" dirty="0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GB" sz="2800" i="1" dirty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p>
                              </m:sSup>
                              <m:r>
                                <a:rPr lang="en-GB" sz="280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r>
                                <a:rPr lang="en-GB" sz="280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GB" sz="280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80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2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GB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2" name="Text Placeholder 11" descr="Text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261886" y="1757524"/>
                <a:ext cx="11668228" cy="2241888"/>
              </a:xfrm>
              <a:blipFill>
                <a:blip r:embed="rId3"/>
                <a:stretch>
                  <a:fillRect t="-67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8B34D2FA-5DBB-08C9-7D29-38279F39F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0317" y="3506622"/>
            <a:ext cx="7079485" cy="25445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68AE554-192A-3413-4008-19DBA9E682D7}"/>
                  </a:ext>
                </a:extLst>
              </p:cNvPr>
              <p:cNvSpPr txBox="1"/>
              <p:nvPr/>
            </p:nvSpPr>
            <p:spPr>
              <a:xfrm>
                <a:off x="4247366" y="3433834"/>
                <a:ext cx="1005385" cy="5579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dirty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dirty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GB" sz="2800" b="0" i="1" dirty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2800" b="0" i="1" dirty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b="0" i="1" dirty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GB" sz="2800" b="0" i="1" dirty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b="0" i="1" dirty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sz="2800" b="0" i="1" dirty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b="0" i="1" dirty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d>
                        <m:dPr>
                          <m:ctrlPr>
                            <a:rPr lang="en-GB" sz="2800" b="0" i="1" dirty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b="0" i="1" dirty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dirty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800" b="0" i="1" dirty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2800" b="0" i="1" dirty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2800" b="0" i="1" dirty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dirty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800" b="0" i="1" dirty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68AE554-192A-3413-4008-19DBA9E682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366" y="3433834"/>
                <a:ext cx="1005385" cy="557910"/>
              </a:xfrm>
              <a:prstGeom prst="rect">
                <a:avLst/>
              </a:prstGeom>
              <a:blipFill>
                <a:blip r:embed="rId5"/>
                <a:stretch>
                  <a:fillRect r="-1048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>
            <a:extLst>
              <a:ext uri="{FF2B5EF4-FFF2-40B4-BE49-F238E27FC236}">
                <a16:creationId xmlns:a16="http://schemas.microsoft.com/office/drawing/2014/main" id="{AB482C1B-23B3-A083-3D99-4363382D0E3C}"/>
              </a:ext>
            </a:extLst>
          </p:cNvPr>
          <p:cNvSpPr/>
          <p:nvPr/>
        </p:nvSpPr>
        <p:spPr>
          <a:xfrm rot="16200000">
            <a:off x="5109744" y="2987813"/>
            <a:ext cx="189210" cy="2265531"/>
          </a:xfrm>
          <a:prstGeom prst="rightBrace">
            <a:avLst/>
          </a:prstGeom>
          <a:noFill/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5C5BFE7-C2B7-4A2A-BD52-3F5394DD4F70}"/>
                  </a:ext>
                </a:extLst>
              </p:cNvPr>
              <p:cNvSpPr txBox="1"/>
              <p:nvPr/>
            </p:nvSpPr>
            <p:spPr>
              <a:xfrm>
                <a:off x="4521956" y="5986080"/>
                <a:ext cx="541361" cy="5579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GB" sz="28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8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GB" sz="28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𝐴𝐵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GB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5C5BFE7-C2B7-4A2A-BD52-3F5394DD4F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956" y="5986080"/>
                <a:ext cx="541361" cy="557910"/>
              </a:xfrm>
              <a:prstGeom prst="rect">
                <a:avLst/>
              </a:prstGeom>
              <a:blipFill>
                <a:blip r:embed="rId6"/>
                <a:stretch>
                  <a:fillRect r="-1382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Brace 8">
            <a:extLst>
              <a:ext uri="{FF2B5EF4-FFF2-40B4-BE49-F238E27FC236}">
                <a16:creationId xmlns:a16="http://schemas.microsoft.com/office/drawing/2014/main" id="{BD0286C9-B59C-23E1-AF38-56BC60C7051C}"/>
              </a:ext>
            </a:extLst>
          </p:cNvPr>
          <p:cNvSpPr/>
          <p:nvPr/>
        </p:nvSpPr>
        <p:spPr>
          <a:xfrm rot="5400000">
            <a:off x="5042661" y="5509858"/>
            <a:ext cx="323375" cy="1082725"/>
          </a:xfrm>
          <a:prstGeom prst="rightBrace">
            <a:avLst/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4E64B31-2350-B734-5292-234C09A06C2F}"/>
                  </a:ext>
                </a:extLst>
              </p:cNvPr>
              <p:cNvSpPr txBox="1"/>
              <p:nvPr/>
            </p:nvSpPr>
            <p:spPr>
              <a:xfrm>
                <a:off x="8606264" y="3947924"/>
                <a:ext cx="320267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400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GB" sz="2400" dirty="0"/>
                  <a:t> are structure matrices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4E64B31-2350-B734-5292-234C09A06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6264" y="3947924"/>
                <a:ext cx="3202674" cy="830997"/>
              </a:xfrm>
              <a:prstGeom prst="rect">
                <a:avLst/>
              </a:prstGeom>
              <a:blipFill>
                <a:blip r:embed="rId7"/>
                <a:stretch>
                  <a:fillRect l="-3048" t="-5147" b="-169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B5A5F5E-B061-ED0E-88C2-03D4D669316E}"/>
                  </a:ext>
                </a:extLst>
              </p:cNvPr>
              <p:cNvSpPr txBox="1"/>
              <p:nvPr/>
            </p:nvSpPr>
            <p:spPr>
              <a:xfrm>
                <a:off x="8508621" y="4866026"/>
                <a:ext cx="320267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sz="2400" dirty="0">
                    <a:solidFill>
                      <a:srgbClr val="0070C0"/>
                    </a:solidFill>
                  </a:rPr>
                  <a:t> </a:t>
                </a:r>
                <a:r>
                  <a:rPr lang="en-GB" sz="2400" dirty="0"/>
                  <a:t>is distance between feature vectors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B5A5F5E-B061-ED0E-88C2-03D4D6693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8621" y="4866026"/>
                <a:ext cx="3202674" cy="830997"/>
              </a:xfrm>
              <a:prstGeom prst="rect">
                <a:avLst/>
              </a:prstGeom>
              <a:blipFill>
                <a:blip r:embed="rId8"/>
                <a:stretch>
                  <a:fillRect l="-3048" t="-5109" r="-3238" b="-160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0221613-0344-E4DB-89B6-46A6058B926D}"/>
                  </a:ext>
                </a:extLst>
              </p:cNvPr>
              <p:cNvSpPr txBox="1"/>
              <p:nvPr/>
            </p:nvSpPr>
            <p:spPr>
              <a:xfrm>
                <a:off x="6639339" y="5889533"/>
                <a:ext cx="478703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0" dirty="0"/>
                  <a:t>Increase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="0" i="1" smtClean="0"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n-GB" sz="2400" dirty="0"/>
                  <a:t> to make structure more important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0221613-0344-E4DB-89B6-46A6058B9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9339" y="5889533"/>
                <a:ext cx="4787035" cy="830997"/>
              </a:xfrm>
              <a:prstGeom prst="rect">
                <a:avLst/>
              </a:prstGeom>
              <a:blipFill>
                <a:blip r:embed="rId9"/>
                <a:stretch>
                  <a:fillRect l="-1911" t="-5147" b="-169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C9A6D2C-3534-8952-1AA5-60BD92FB4BC2}"/>
              </a:ext>
            </a:extLst>
          </p:cNvPr>
          <p:cNvSpPr txBox="1"/>
          <p:nvPr/>
        </p:nvSpPr>
        <p:spPr>
          <a:xfrm>
            <a:off x="115541" y="120490"/>
            <a:ext cx="9868315" cy="371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 err="1">
                <a:solidFill>
                  <a:schemeClr val="bg1"/>
                </a:solidFill>
              </a:rPr>
              <a:t>Vayer</a:t>
            </a:r>
            <a:r>
              <a:rPr lang="en-US" i="1" dirty="0">
                <a:solidFill>
                  <a:schemeClr val="bg1"/>
                </a:solidFill>
              </a:rPr>
              <a:t>, T., Chapel, L., </a:t>
            </a:r>
            <a:r>
              <a:rPr lang="en-US" i="1" dirty="0" err="1">
                <a:solidFill>
                  <a:schemeClr val="bg1"/>
                </a:solidFill>
              </a:rPr>
              <a:t>Flamary</a:t>
            </a:r>
            <a:r>
              <a:rPr lang="en-US" i="1" dirty="0">
                <a:solidFill>
                  <a:schemeClr val="bg1"/>
                </a:solidFill>
              </a:rPr>
              <a:t>, R., </a:t>
            </a:r>
            <a:r>
              <a:rPr lang="en-US" i="1" dirty="0" err="1">
                <a:solidFill>
                  <a:schemeClr val="bg1"/>
                </a:solidFill>
              </a:rPr>
              <a:t>Tavenard</a:t>
            </a:r>
            <a:r>
              <a:rPr lang="en-US" i="1" dirty="0">
                <a:solidFill>
                  <a:schemeClr val="bg1"/>
                </a:solidFill>
              </a:rPr>
              <a:t>, R., &amp; </a:t>
            </a:r>
            <a:r>
              <a:rPr lang="en-US" i="1" dirty="0" err="1">
                <a:solidFill>
                  <a:schemeClr val="bg1"/>
                </a:solidFill>
              </a:rPr>
              <a:t>Courty</a:t>
            </a:r>
            <a:r>
              <a:rPr lang="en-US" i="1" dirty="0">
                <a:solidFill>
                  <a:schemeClr val="bg1"/>
                </a:solidFill>
              </a:rPr>
              <a:t>, N. (2020) Algorithms, 13(9), 212.</a:t>
            </a:r>
            <a:endParaRPr lang="en-GB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22414"/>
      </p:ext>
    </p:extLst>
  </p:cSld>
  <p:clrMapOvr>
    <a:masterClrMapping/>
  </p:clrMapOvr>
</p:sld>
</file>

<file path=ppt/theme/theme1.xml><?xml version="1.0" encoding="utf-8"?>
<a:theme xmlns:a="http://schemas.openxmlformats.org/drawingml/2006/main" name="UCL_Black_Slide_Theme">
  <a:themeElements>
    <a:clrScheme name="UCL Black Theme">
      <a:dk1>
        <a:sysClr val="windowText" lastClr="000000"/>
      </a:dk1>
      <a:lt1>
        <a:srgbClr val="FFFFFF"/>
      </a:lt1>
      <a:dk2>
        <a:srgbClr val="000000"/>
      </a:dk2>
      <a:lt2>
        <a:srgbClr val="E6E6E6"/>
      </a:lt2>
      <a:accent1>
        <a:srgbClr val="F6BE00"/>
      </a:accent1>
      <a:accent2>
        <a:srgbClr val="B5BD00"/>
      </a:accent2>
      <a:accent3>
        <a:srgbClr val="A4DBE8"/>
      </a:accent3>
      <a:accent4>
        <a:srgbClr val="8C8279"/>
      </a:accent4>
      <a:accent5>
        <a:srgbClr val="EA7600"/>
      </a:accent5>
      <a:accent6>
        <a:srgbClr val="E03C31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custClrLst>
    <a:custClr name="name of colour">
      <a:srgbClr val="000000"/>
    </a:custClr>
  </a:custClrLst>
  <a:extLst>
    <a:ext uri="{05A4C25C-085E-4340-85A3-A5531E510DB2}">
      <thm15:themeFamily xmlns:thm15="http://schemas.microsoft.com/office/thememl/2012/main" name="Presentation4" id="{1117F47E-1820-FB44-B702-91BC503BEEB2}" vid="{7AC29BA8-160E-2647-B666-6ADA20DE7E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740</Words>
  <Application>Microsoft Office PowerPoint</Application>
  <PresentationFormat>Widescreen</PresentationFormat>
  <Paragraphs>116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Arial</vt:lpstr>
      <vt:lpstr>Cambria Math</vt:lpstr>
      <vt:lpstr>Times New Roman</vt:lpstr>
      <vt:lpstr>UCL_Black_Slide_Theme</vt:lpstr>
      <vt:lpstr>The importance of representation space for photovoltaic discovery</vt:lpstr>
      <vt:lpstr>Data-driven photovoltaic discovery</vt:lpstr>
      <vt:lpstr>Representing absorption spectra</vt:lpstr>
      <vt:lpstr>Disentangling latent space</vt:lpstr>
      <vt:lpstr>Disentangled representations of absorption spectra</vt:lpstr>
      <vt:lpstr>Re-discovering top PVs</vt:lpstr>
      <vt:lpstr>Similarity learning</vt:lpstr>
      <vt:lpstr>Wasserstein (Kantorovich) distances for comparing distributions</vt:lpstr>
      <vt:lpstr>Fused Gromov-Wasserstein distances</vt:lpstr>
      <vt:lpstr>Materials as graphs; Graphs as distributions</vt:lpstr>
      <vt:lpstr>FGW distances to compare polymorphs and isostructures</vt:lpstr>
      <vt:lpstr>Average SLMEs of similar materials</vt:lpstr>
      <vt:lpstr>Conclusions</vt:lpstr>
      <vt:lpstr>Ongoing work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Walker, Matthew</dc:creator>
  <cp:lastModifiedBy>Walker, Matthew</cp:lastModifiedBy>
  <cp:revision>26</cp:revision>
  <dcterms:created xsi:type="dcterms:W3CDTF">2025-10-12T17:27:30Z</dcterms:created>
  <dcterms:modified xsi:type="dcterms:W3CDTF">2025-12-04T15:06:51Z</dcterms:modified>
</cp:coreProperties>
</file>